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84" r:id="rId4"/>
    <p:sldId id="303" r:id="rId5"/>
    <p:sldId id="283" r:id="rId6"/>
    <p:sldId id="288" r:id="rId7"/>
    <p:sldId id="289" r:id="rId8"/>
    <p:sldId id="281" r:id="rId9"/>
    <p:sldId id="305" r:id="rId10"/>
    <p:sldId id="306" r:id="rId11"/>
    <p:sldId id="290" r:id="rId12"/>
    <p:sldId id="307" r:id="rId13"/>
    <p:sldId id="308" r:id="rId14"/>
    <p:sldId id="309" r:id="rId15"/>
    <p:sldId id="314" r:id="rId16"/>
    <p:sldId id="324" r:id="rId17"/>
    <p:sldId id="318" r:id="rId18"/>
    <p:sldId id="312" r:id="rId19"/>
    <p:sldId id="299" r:id="rId20"/>
    <p:sldId id="321" r:id="rId21"/>
    <p:sldId id="323" r:id="rId22"/>
    <p:sldId id="315" r:id="rId23"/>
    <p:sldId id="326" r:id="rId24"/>
    <p:sldId id="300" r:id="rId25"/>
    <p:sldId id="301" r:id="rId26"/>
    <p:sldId id="327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04B"/>
    <a:srgbClr val="C0504D"/>
    <a:srgbClr val="ADE1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368" autoAdjust="0"/>
    <p:restoredTop sz="77675" autoAdjust="0"/>
  </p:normalViewPr>
  <p:slideViewPr>
    <p:cSldViewPr>
      <p:cViewPr varScale="1">
        <p:scale>
          <a:sx n="84" d="100"/>
          <a:sy n="84" d="100"/>
        </p:scale>
        <p:origin x="-979" y="-62"/>
      </p:cViewPr>
      <p:guideLst>
        <p:guide orient="horz" pos="2160"/>
        <p:guide pos="384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6D3224-587F-4C88-9783-237699687415}" type="datetimeFigureOut">
              <a:rPr lang="ko-KR" altLang="en-US" smtClean="0"/>
              <a:t>11/21/2017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6B9E03-45C2-4D3D-BADC-003F77F103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257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2B193-FD60-4747-A144-E6EA1EF89A22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5542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/>
              <a:t>공공자전거 제도의 효과</a:t>
            </a:r>
            <a:endParaRPr lang="en-US" altLang="ko-KR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 smtClean="0"/>
              <a:t>1.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교통측면</a:t>
            </a:r>
            <a:endParaRPr lang="en-US" altLang="ko-KR" baseline="0" dirty="0" smtClean="0"/>
          </a:p>
          <a:p>
            <a:pPr marL="171450" indent="-171450">
              <a:buFontTx/>
              <a:buChar char="-"/>
            </a:pPr>
            <a:r>
              <a:rPr lang="ko-KR" altLang="en-US" baseline="0" dirty="0" err="1" smtClean="0"/>
              <a:t>접근성</a:t>
            </a:r>
            <a:r>
              <a:rPr lang="ko-KR" altLang="en-US" baseline="0" dirty="0" smtClean="0"/>
              <a:t> 향상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일반적으로 </a:t>
            </a:r>
            <a:r>
              <a:rPr lang="en-US" altLang="ko-KR" baseline="0" dirty="0" smtClean="0"/>
              <a:t>300m </a:t>
            </a:r>
            <a:r>
              <a:rPr lang="ko-KR" altLang="en-US" baseline="0" dirty="0" smtClean="0"/>
              <a:t>간격으로 공공자전거 스테이션은 어디서나 손쉽게 이용가능하기 때문에 승용차와 거의 근접한 편리성 제공</a:t>
            </a:r>
            <a:endParaRPr lang="en-US" altLang="ko-KR" baseline="0" dirty="0" smtClean="0"/>
          </a:p>
          <a:p>
            <a:pPr marL="171450" indent="-171450">
              <a:buFontTx/>
              <a:buChar char="-"/>
            </a:pPr>
            <a:r>
              <a:rPr lang="ko-KR" altLang="en-US" baseline="0" dirty="0" smtClean="0"/>
              <a:t>승용차의 경우 주차 시간의 허비가 있으나 공공자전거는 타 대중교통과의 연계로 장거리 통행에서도 출발지와 목적지를 연결 가능</a:t>
            </a:r>
            <a:r>
              <a:rPr lang="en-US" altLang="ko-KR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baseline="0" dirty="0" smtClean="0"/>
              <a:t>교통 기본권 확대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대중교통의 성격을 갖고 기존의 대중교통과의 </a:t>
            </a:r>
            <a:r>
              <a:rPr lang="ko-KR" altLang="en-US" baseline="0" dirty="0" err="1" smtClean="0"/>
              <a:t>환승과</a:t>
            </a:r>
            <a:r>
              <a:rPr lang="ko-KR" altLang="en-US" baseline="0" dirty="0" smtClean="0"/>
              <a:t> 같은 연계 서비스 제공 가능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이는 대중교통만을 이용해야만 하는 사람들에게 새로운 교통수단을 제공함으로써 교통 기본권을 제공</a:t>
            </a:r>
            <a:endParaRPr lang="en-US" altLang="ko-KR" baseline="0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공공자전거는 남녀노소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사회적 계층에 관계없이 누구나 쉽게 탈수 있기 때문에 불평등을 해소하고 사회 양극화를 완화시키는 </a:t>
            </a:r>
            <a:r>
              <a:rPr lang="ko-KR" altLang="en-US" dirty="0" err="1" smtClean="0"/>
              <a:t>역할등을</a:t>
            </a:r>
            <a:r>
              <a:rPr lang="ko-KR" altLang="en-US" dirty="0" smtClean="0"/>
              <a:t> 통해서 공익성 증대도 가능</a:t>
            </a:r>
            <a:endParaRPr lang="en-US" altLang="ko-KR" dirty="0" smtClean="0"/>
          </a:p>
          <a:p>
            <a:pPr marL="0" indent="0">
              <a:buFontTx/>
              <a:buNone/>
            </a:pPr>
            <a:r>
              <a:rPr lang="en-US" altLang="ko-KR" dirty="0" smtClean="0"/>
              <a:t>2.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사회적 측면</a:t>
            </a:r>
            <a:endParaRPr lang="en-US" altLang="ko-KR" baseline="0" dirty="0" smtClean="0"/>
          </a:p>
          <a:p>
            <a:pPr marL="171450" indent="-171450">
              <a:buFontTx/>
              <a:buChar char="-"/>
            </a:pPr>
            <a:r>
              <a:rPr lang="ko-KR" altLang="en-US" baseline="0" dirty="0" smtClean="0"/>
              <a:t>자전거 보관 시설 비용 절감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개인 자전거를 </a:t>
            </a:r>
            <a:r>
              <a:rPr lang="ko-KR" altLang="en-US" baseline="0" dirty="0" err="1" smtClean="0"/>
              <a:t>활용시에는</a:t>
            </a:r>
            <a:r>
              <a:rPr lang="ko-KR" altLang="en-US" baseline="0" dirty="0" smtClean="0"/>
              <a:t> 분실방지를 위해 출발지 와 목적지 모두 보관 장소가 </a:t>
            </a:r>
            <a:r>
              <a:rPr lang="ko-KR" altLang="en-US" baseline="0" dirty="0" err="1" smtClean="0"/>
              <a:t>구축해야한다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하지만 공공자전거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대당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개의 보관소로 </a:t>
            </a:r>
            <a:r>
              <a:rPr lang="ko-KR" altLang="en-US" baseline="0" dirty="0" err="1" smtClean="0"/>
              <a:t>충분한다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일반적으로 공공자전거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대는 개인 자전거 </a:t>
            </a:r>
            <a:r>
              <a:rPr lang="en-US" altLang="ko-KR" baseline="0" dirty="0" smtClean="0"/>
              <a:t>12~15</a:t>
            </a:r>
            <a:r>
              <a:rPr lang="ko-KR" altLang="en-US" baseline="0" dirty="0" smtClean="0"/>
              <a:t>대의 역할을 하는 것으로 알려져 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즉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전체적으로 적은 보관 면적으로 더 큰 효과를 발휘한다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특히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주차공간 확보가 상대적으로 어려운 도심 번화가에 공공자전거 설치는 비용 및 공간 활용 측면에서 큰 이득을 볼 수 잇는 방안임</a:t>
            </a:r>
            <a:r>
              <a:rPr lang="en-US" altLang="ko-KR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baseline="0" dirty="0" smtClean="0"/>
              <a:t>자원의 효율적 활용이 가능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공유문화가 책에서부터 자전거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자동차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까지 그 대상이 확대 되면서 공유하는 방식의 소비 문화로 변화 하고 있다</a:t>
            </a:r>
            <a:r>
              <a:rPr lang="en-US" altLang="ko-KR" baseline="0" dirty="0" smtClean="0"/>
              <a:t>. ( </a:t>
            </a:r>
            <a:r>
              <a:rPr lang="ko-KR" altLang="en-US" baseline="0" dirty="0" smtClean="0"/>
              <a:t>이건 공유경제의 장점으로 좀 커버</a:t>
            </a:r>
            <a:r>
              <a:rPr lang="en-US" altLang="ko-KR" baseline="0" dirty="0" smtClean="0"/>
              <a:t>)</a:t>
            </a:r>
          </a:p>
          <a:p>
            <a:pPr marL="0" indent="0">
              <a:buFontTx/>
              <a:buNone/>
            </a:pPr>
            <a:r>
              <a:rPr lang="en-US" altLang="ko-KR" baseline="0" dirty="0" smtClean="0"/>
              <a:t>3. </a:t>
            </a:r>
            <a:r>
              <a:rPr lang="ko-KR" altLang="en-US" baseline="0" dirty="0" smtClean="0"/>
              <a:t>환경적 측면</a:t>
            </a:r>
            <a:endParaRPr lang="en-US" altLang="ko-KR" baseline="0" dirty="0" smtClean="0"/>
          </a:p>
          <a:p>
            <a:pPr marL="171450" indent="-171450">
              <a:buFontTx/>
              <a:buChar char="-"/>
            </a:pPr>
            <a:r>
              <a:rPr lang="ko-KR" altLang="en-US" baseline="0" dirty="0" smtClean="0"/>
              <a:t>공공자전거 자체가 도시를 상징하는 하나의 아이콘으로 기능 할 수 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일반적으로 공공자전거는 도시 미관을 형성하는 길거리에 위치하게 되므로 공공자전거가 위치한 거리에서부터 넓게는 도시 전체의 이미지와 </a:t>
            </a:r>
            <a:r>
              <a:rPr lang="ko-KR" altLang="en-US" baseline="0" dirty="0" err="1" smtClean="0"/>
              <a:t>어울릴수</a:t>
            </a:r>
            <a:r>
              <a:rPr lang="ko-KR" altLang="en-US" baseline="0" dirty="0" smtClean="0"/>
              <a:t> 있도록 디자인 하여 도시 미관을 개선시키는 기능이 가능</a:t>
            </a:r>
            <a:r>
              <a:rPr lang="en-US" altLang="ko-KR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baseline="0" dirty="0" smtClean="0"/>
              <a:t>공공자전거의 주요 특징은 신뢰성 높은 친환경 교통 수단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일상 생활에서 공공자전거를 이용하는 것만으로 환경 오염이 예방</a:t>
            </a:r>
            <a:endParaRPr lang="en-US" altLang="ko-KR" baseline="0" dirty="0" smtClean="0"/>
          </a:p>
          <a:p>
            <a:pPr marL="171450" indent="-171450">
              <a:buFontTx/>
              <a:buChar char="-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B9E03-45C2-4D3D-BADC-003F77F1031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860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/>
              <a:t>대중교통과 공공자전거를 연계하는 방향으로 새로운 공고자전거 조성하는 방향</a:t>
            </a:r>
            <a:r>
              <a:rPr lang="en-US" altLang="ko-KR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B9E03-45C2-4D3D-BADC-003F77F1031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994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520D-B2BD-4E2E-8F8B-EF9D62DF961C}" type="datetime1">
              <a:rPr lang="ko-KR" altLang="en-US" smtClean="0"/>
              <a:t>11/21/2017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75861-EA7A-4FEA-A93F-2899DBB3D2CA}" type="datetime1">
              <a:rPr lang="ko-KR" altLang="en-US" smtClean="0"/>
              <a:t>11/21/2017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BF921-FF5A-4933-A127-56F60E6DE5B6}" type="datetime1">
              <a:rPr lang="ko-KR" altLang="en-US" smtClean="0"/>
              <a:t>11/21/2017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F72E9-77AA-42C4-88D3-5BB0A2B620DF}" type="datetime1">
              <a:rPr lang="ko-KR" altLang="en-US" smtClean="0"/>
              <a:t>11/21/2017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EEBA9-A6FB-412D-95FF-7A0676EDCACF}" type="datetime1">
              <a:rPr lang="ko-KR" altLang="en-US" smtClean="0"/>
              <a:t>11/21/2017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F0999-24C9-46FE-AB5A-FE5B45835870}" type="datetime1">
              <a:rPr lang="ko-KR" altLang="en-US" smtClean="0"/>
              <a:t>11/21/2017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E8D8C-DA91-4B55-8CB6-E4984B813761}" type="datetime1">
              <a:rPr lang="ko-KR" altLang="en-US" smtClean="0"/>
              <a:t>11/21/2017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0B6CB-D030-46C4-BEC1-CEC6E66C55BB}" type="datetime1">
              <a:rPr lang="ko-KR" altLang="en-US" smtClean="0"/>
              <a:t>11/21/2017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8383D-BED7-4CE9-8B4A-AA5F05DA3962}" type="datetime1">
              <a:rPr lang="ko-KR" altLang="en-US" smtClean="0"/>
              <a:t>11/21/2017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C10B-00F8-4264-B464-7FCE50B7D02D}" type="datetime1">
              <a:rPr lang="ko-KR" altLang="en-US" smtClean="0"/>
              <a:t>11/21/2017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090F3-476A-43C4-B6E7-D71A54497EAF}" type="datetime1">
              <a:rPr lang="ko-KR" altLang="en-US" smtClean="0"/>
              <a:t>11/21/2017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5418D8-2C4A-4B4C-AB5D-34EA3ABEF4D8}" type="datetime1">
              <a:rPr lang="ko-KR" altLang="en-US" smtClean="0"/>
              <a:t>11/21/2017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 flipV="1">
            <a:off x="-144225" y="-171400"/>
            <a:ext cx="12432639" cy="7115823"/>
          </a:xfrm>
          <a:prstGeom prst="rect">
            <a:avLst/>
          </a:prstGeom>
          <a:solidFill>
            <a:srgbClr val="043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2BBB-BC90-4449-87AC-6E4BAEB8A97B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8962977" y="5637844"/>
            <a:ext cx="3193278" cy="743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강원대 </a:t>
            </a:r>
            <a:r>
              <a:rPr lang="en-US" altLang="ko-KR" sz="2000" dirty="0" smtClean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2000" dirty="0" smtClean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2000" dirty="0" smtClean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000" smtClean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U-BIKE</a:t>
            </a:r>
            <a:r>
              <a:rPr lang="ko-KR" altLang="en-US" sz="2000" smtClean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 err="1" smtClean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타슈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44225" y="4275093"/>
            <a:ext cx="124326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altLang="ko-KR" sz="28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Hackathon in ADW </a:t>
            </a:r>
          </a:p>
          <a:p>
            <a:pPr algn="ctr"/>
            <a:r>
              <a:rPr lang="sv-SE" altLang="ko-KR" sz="28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IoT Data Alchemist Hackathon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1391574" y="1381740"/>
            <a:ext cx="9361040" cy="237626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144225" y="1765517"/>
            <a:ext cx="124326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4400" dirty="0" smtClean="0">
                <a:solidFill>
                  <a:srgbClr val="1F497D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실시간 수요 예측을 통한</a:t>
            </a:r>
            <a:endParaRPr lang="en-US" altLang="ko-KR" sz="4400" dirty="0" smtClean="0">
              <a:solidFill>
                <a:srgbClr val="1F497D">
                  <a:lumMod val="75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 algn="ctr"/>
            <a:r>
              <a:rPr lang="ko-KR" altLang="en-US" sz="4400" dirty="0" smtClean="0">
                <a:solidFill>
                  <a:srgbClr val="1F497D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공공자전거 제도 효율성 강화</a:t>
            </a:r>
            <a:endParaRPr lang="en-US" altLang="ko-KR" sz="4400" dirty="0">
              <a:solidFill>
                <a:srgbClr val="1F497D">
                  <a:lumMod val="75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655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7"/>
          <a:stretch/>
        </p:blipFill>
        <p:spPr bwMode="auto">
          <a:xfrm>
            <a:off x="0" y="0"/>
            <a:ext cx="12216680" cy="6879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-312712" y="-243408"/>
            <a:ext cx="12889432" cy="7416824"/>
          </a:xfrm>
          <a:prstGeom prst="rect">
            <a:avLst/>
          </a:prstGeom>
          <a:solidFill>
            <a:schemeClr val="bg1">
              <a:lumMod val="5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79376" y="5157192"/>
            <a:ext cx="11712624" cy="1686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ko-KR" sz="28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2800" dirty="0" smtClean="0">
                <a:solidFill>
                  <a:srgbClr val="04304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실시간 </a:t>
            </a:r>
            <a:r>
              <a:rPr lang="en-US" altLang="ko-KR" sz="2800" dirty="0" err="1">
                <a:solidFill>
                  <a:srgbClr val="04304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IoT</a:t>
            </a:r>
            <a:r>
              <a:rPr lang="en-US" altLang="ko-KR" sz="2800" dirty="0">
                <a:solidFill>
                  <a:srgbClr val="04304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04304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반영한 공공자전거의 </a:t>
            </a:r>
            <a:r>
              <a:rPr lang="ko-KR" altLang="en-US" sz="2800" dirty="0">
                <a:solidFill>
                  <a:srgbClr val="04304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스테이션별 실시간 수요 예측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ko-KR" altLang="en-US" sz="24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무인대여 </a:t>
            </a:r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시스템으로 운영되는 </a:t>
            </a:r>
            <a:r>
              <a:rPr lang="ko-KR" altLang="en-US" sz="2400" u="sng" dirty="0">
                <a:solidFill>
                  <a:srgbClr val="04304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대전시 공공자전거 </a:t>
            </a:r>
            <a:r>
              <a:rPr lang="en-US" altLang="ko-KR" sz="2400" u="sng" dirty="0">
                <a:solidFill>
                  <a:srgbClr val="04304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400" u="sng" dirty="0" err="1">
                <a:solidFill>
                  <a:srgbClr val="04304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타슈</a:t>
            </a:r>
            <a:r>
              <a:rPr lang="ko-KR" altLang="en-US" sz="24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</a:t>
            </a:r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바탕으로 </a:t>
            </a:r>
            <a:endParaRPr lang="ko-KR" altLang="en-US" sz="2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79376" y="4653136"/>
            <a:ext cx="2016224" cy="792088"/>
          </a:xfrm>
          <a:prstGeom prst="rect">
            <a:avLst/>
          </a:prstGeom>
          <a:solidFill>
            <a:srgbClr val="043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NEW</a:t>
            </a:r>
            <a:endParaRPr lang="ko-KR" altLang="en-US" sz="4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296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2BBB-BC90-4449-87AC-6E4BAEB8A97B}" type="slidenum">
              <a:rPr lang="ko-KR" altLang="en-US" smtClean="0"/>
              <a:t>11</a:t>
            </a:fld>
            <a:endParaRPr lang="ko-KR" altLang="en-US" dirty="0"/>
          </a:p>
        </p:txBody>
      </p:sp>
      <p:grpSp>
        <p:nvGrpSpPr>
          <p:cNvPr id="4110" name="그룹 4109"/>
          <p:cNvGrpSpPr/>
          <p:nvPr/>
        </p:nvGrpSpPr>
        <p:grpSpPr>
          <a:xfrm>
            <a:off x="877783" y="1636066"/>
            <a:ext cx="4123536" cy="1617623"/>
            <a:chOff x="877783" y="1636066"/>
            <a:chExt cx="4123536" cy="1617623"/>
          </a:xfrm>
        </p:grpSpPr>
        <p:sp>
          <p:nvSpPr>
            <p:cNvPr id="19" name="직사각형 18"/>
            <p:cNvSpPr/>
            <p:nvPr/>
          </p:nvSpPr>
          <p:spPr>
            <a:xfrm>
              <a:off x="877783" y="1885537"/>
              <a:ext cx="4123536" cy="1368152"/>
            </a:xfrm>
            <a:prstGeom prst="rect">
              <a:avLst/>
            </a:prstGeom>
            <a:noFill/>
            <a:ln w="12700">
              <a:solidFill>
                <a:srgbClr val="0430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169201" y="2131971"/>
              <a:ext cx="1008112" cy="419472"/>
            </a:xfrm>
            <a:prstGeom prst="rect">
              <a:avLst/>
            </a:prstGeom>
            <a:noFill/>
            <a:ln w="12700">
              <a:solidFill>
                <a:srgbClr val="0430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rgbClr val="0430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위도</a:t>
              </a:r>
              <a:endParaRPr lang="ko-KR" altLang="en-US" sz="1600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017073" y="2131971"/>
              <a:ext cx="1008112" cy="419472"/>
            </a:xfrm>
            <a:prstGeom prst="rect">
              <a:avLst/>
            </a:prstGeom>
            <a:noFill/>
            <a:ln w="12700">
              <a:solidFill>
                <a:srgbClr val="0430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0430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경</a:t>
              </a:r>
              <a:r>
                <a:rPr lang="ko-KR" altLang="en-US" sz="1600" dirty="0" smtClean="0">
                  <a:solidFill>
                    <a:srgbClr val="0430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도</a:t>
              </a:r>
              <a:endParaRPr lang="ko-KR" altLang="en-US" sz="1600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017073" y="2642223"/>
              <a:ext cx="1008112" cy="419472"/>
            </a:xfrm>
            <a:prstGeom prst="rect">
              <a:avLst/>
            </a:prstGeom>
            <a:noFill/>
            <a:ln w="12700">
              <a:solidFill>
                <a:srgbClr val="0430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rgbClr val="0430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도로망도</a:t>
              </a:r>
              <a:endParaRPr lang="ko-KR" altLang="en-US" sz="1600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169201" y="2642223"/>
              <a:ext cx="1008112" cy="419472"/>
            </a:xfrm>
            <a:prstGeom prst="rect">
              <a:avLst/>
            </a:prstGeom>
            <a:noFill/>
            <a:ln w="12700">
              <a:solidFill>
                <a:srgbClr val="0430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rgbClr val="0430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격자</a:t>
              </a:r>
              <a:endParaRPr lang="ko-KR" altLang="en-US" sz="1600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321329" y="2131971"/>
              <a:ext cx="1540700" cy="419472"/>
            </a:xfrm>
            <a:prstGeom prst="rect">
              <a:avLst/>
            </a:prstGeom>
            <a:noFill/>
            <a:ln w="12700">
              <a:solidFill>
                <a:srgbClr val="0430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 smtClean="0">
                  <a:solidFill>
                    <a:srgbClr val="0430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행정시군구경</a:t>
              </a:r>
              <a:r>
                <a:rPr lang="ko-KR" altLang="en-US" sz="1600" dirty="0" err="1">
                  <a:solidFill>
                    <a:srgbClr val="0430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계</a:t>
              </a:r>
              <a:endParaRPr lang="ko-KR" altLang="en-US" sz="1600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989291" y="1636066"/>
              <a:ext cx="1900520" cy="4018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smtClean="0">
                  <a:solidFill>
                    <a:srgbClr val="04304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공간 정보</a:t>
              </a:r>
              <a:endParaRPr lang="ko-KR" altLang="en-US" sz="2000" dirty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111" name="그룹 4110"/>
          <p:cNvGrpSpPr/>
          <p:nvPr/>
        </p:nvGrpSpPr>
        <p:grpSpPr>
          <a:xfrm>
            <a:off x="877783" y="3427036"/>
            <a:ext cx="4123536" cy="1595048"/>
            <a:chOff x="877783" y="3427036"/>
            <a:chExt cx="4123536" cy="1595048"/>
          </a:xfrm>
        </p:grpSpPr>
        <p:sp>
          <p:nvSpPr>
            <p:cNvPr id="28" name="직사각형 27"/>
            <p:cNvSpPr/>
            <p:nvPr/>
          </p:nvSpPr>
          <p:spPr>
            <a:xfrm>
              <a:off x="877783" y="3643060"/>
              <a:ext cx="4123536" cy="1379024"/>
            </a:xfrm>
            <a:prstGeom prst="rect">
              <a:avLst/>
            </a:prstGeom>
            <a:noFill/>
            <a:ln w="12700">
              <a:solidFill>
                <a:srgbClr val="0430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345135" y="3943235"/>
              <a:ext cx="1008112" cy="419472"/>
            </a:xfrm>
            <a:prstGeom prst="rect">
              <a:avLst/>
            </a:prstGeom>
            <a:noFill/>
            <a:ln w="12700">
              <a:solidFill>
                <a:srgbClr val="0430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rgbClr val="0430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</a:t>
              </a:r>
              <a:endParaRPr lang="ko-KR" altLang="en-US" sz="1600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040879" y="3940078"/>
              <a:ext cx="1008112" cy="419472"/>
            </a:xfrm>
            <a:prstGeom prst="rect">
              <a:avLst/>
            </a:prstGeom>
            <a:noFill/>
            <a:ln w="12700">
              <a:solidFill>
                <a:srgbClr val="0430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rgbClr val="0430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PM10</a:t>
              </a:r>
              <a:endParaRPr lang="ko-KR" altLang="en-US" sz="1600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193007" y="3940078"/>
              <a:ext cx="1008112" cy="419472"/>
            </a:xfrm>
            <a:prstGeom prst="rect">
              <a:avLst/>
            </a:prstGeom>
            <a:noFill/>
            <a:ln w="12700">
              <a:solidFill>
                <a:srgbClr val="0430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rgbClr val="0430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NH₃</a:t>
              </a:r>
              <a:endParaRPr lang="ko-KR" altLang="en-US" sz="1600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040879" y="4471754"/>
              <a:ext cx="1008112" cy="419472"/>
            </a:xfrm>
            <a:prstGeom prst="rect">
              <a:avLst/>
            </a:prstGeom>
            <a:noFill/>
            <a:ln w="12700">
              <a:solidFill>
                <a:srgbClr val="0430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rgbClr val="0430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NO₂</a:t>
              </a:r>
              <a:endParaRPr lang="ko-KR" altLang="en-US" sz="1600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193007" y="4471754"/>
              <a:ext cx="1008112" cy="419472"/>
            </a:xfrm>
            <a:prstGeom prst="rect">
              <a:avLst/>
            </a:prstGeom>
            <a:noFill/>
            <a:ln w="12700">
              <a:solidFill>
                <a:srgbClr val="0430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rgbClr val="0430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VOC</a:t>
              </a:r>
              <a:endParaRPr lang="ko-KR" altLang="en-US" sz="1600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989291" y="3427036"/>
              <a:ext cx="1900520" cy="4018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smtClean="0">
                  <a:solidFill>
                    <a:srgbClr val="04304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센싱</a:t>
              </a:r>
              <a:r>
                <a:rPr lang="ko-KR" altLang="en-US" sz="2000" dirty="0" smtClean="0">
                  <a:solidFill>
                    <a:srgbClr val="04304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데이터</a:t>
              </a:r>
              <a:endParaRPr lang="ko-KR" altLang="en-US" sz="2000" dirty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113" name="그룹 4112"/>
          <p:cNvGrpSpPr/>
          <p:nvPr/>
        </p:nvGrpSpPr>
        <p:grpSpPr>
          <a:xfrm>
            <a:off x="695400" y="1484784"/>
            <a:ext cx="4488302" cy="4968552"/>
            <a:chOff x="695400" y="1484784"/>
            <a:chExt cx="4488302" cy="4968552"/>
          </a:xfrm>
        </p:grpSpPr>
        <p:sp>
          <p:nvSpPr>
            <p:cNvPr id="14" name="직사각형 13"/>
            <p:cNvSpPr/>
            <p:nvPr/>
          </p:nvSpPr>
          <p:spPr>
            <a:xfrm>
              <a:off x="695400" y="1484784"/>
              <a:ext cx="4488302" cy="4968552"/>
            </a:xfrm>
            <a:prstGeom prst="rect">
              <a:avLst/>
            </a:prstGeom>
            <a:noFill/>
            <a:ln w="12700">
              <a:solidFill>
                <a:srgbClr val="0430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12" name="그룹 4111"/>
            <p:cNvGrpSpPr/>
            <p:nvPr/>
          </p:nvGrpSpPr>
          <p:grpSpPr>
            <a:xfrm>
              <a:off x="847420" y="5195431"/>
              <a:ext cx="4184263" cy="1106624"/>
              <a:chOff x="847420" y="5195431"/>
              <a:chExt cx="4184263" cy="1106624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847420" y="5430933"/>
                <a:ext cx="4184263" cy="871122"/>
              </a:xfrm>
              <a:prstGeom prst="rect">
                <a:avLst/>
              </a:prstGeom>
              <a:noFill/>
              <a:ln w="12700">
                <a:solidFill>
                  <a:srgbClr val="0430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1071244" y="5738567"/>
                <a:ext cx="1008112" cy="419472"/>
              </a:xfrm>
              <a:prstGeom prst="rect">
                <a:avLst/>
              </a:prstGeom>
              <a:noFill/>
              <a:ln w="12700">
                <a:solidFill>
                  <a:srgbClr val="0430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 smtClean="0">
                    <a:solidFill>
                      <a:srgbClr val="04304B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위치정보</a:t>
                </a:r>
                <a:endParaRPr lang="ko-KR" altLang="en-US" sz="1600" dirty="0">
                  <a:solidFill>
                    <a:srgbClr val="0430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2223372" y="5738092"/>
                <a:ext cx="1008112" cy="419472"/>
              </a:xfrm>
              <a:prstGeom prst="rect">
                <a:avLst/>
              </a:prstGeom>
              <a:noFill/>
              <a:ln w="12700">
                <a:solidFill>
                  <a:srgbClr val="0430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 smtClean="0">
                    <a:solidFill>
                      <a:srgbClr val="04304B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이용정보</a:t>
                </a:r>
                <a:endParaRPr lang="ko-KR" altLang="en-US" sz="1600" dirty="0">
                  <a:solidFill>
                    <a:srgbClr val="0430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1989291" y="5195431"/>
                <a:ext cx="1900520" cy="40187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 smtClean="0">
                    <a:solidFill>
                      <a:srgbClr val="04304B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공공자전거 정보</a:t>
                </a:r>
                <a:endParaRPr lang="ko-KR" altLang="en-US" sz="2000" dirty="0">
                  <a:solidFill>
                    <a:srgbClr val="04304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sp>
        <p:nvSpPr>
          <p:cNvPr id="40" name="직사각형 39"/>
          <p:cNvSpPr/>
          <p:nvPr/>
        </p:nvSpPr>
        <p:spPr>
          <a:xfrm>
            <a:off x="911424" y="819993"/>
            <a:ext cx="4594944" cy="3531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프로세스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1" name="Picture 7" descr="C:\Users\데이터분석센터\Downloads\spinner-circ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0" y="764704"/>
            <a:ext cx="463776" cy="46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꺾인 연결선 42"/>
          <p:cNvCxnSpPr>
            <a:stCxn id="14" idx="3"/>
            <a:endCxn id="51" idx="1"/>
          </p:cNvCxnSpPr>
          <p:nvPr/>
        </p:nvCxnSpPr>
        <p:spPr>
          <a:xfrm flipV="1">
            <a:off x="5183702" y="2672917"/>
            <a:ext cx="840290" cy="1296143"/>
          </a:xfrm>
          <a:prstGeom prst="bentConnector3">
            <a:avLst>
              <a:gd name="adj1" fmla="val 50000"/>
            </a:avLst>
          </a:prstGeom>
          <a:ln>
            <a:solidFill>
              <a:srgbClr val="04304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09" name="그룹 4108"/>
          <p:cNvGrpSpPr/>
          <p:nvPr/>
        </p:nvGrpSpPr>
        <p:grpSpPr>
          <a:xfrm>
            <a:off x="6023992" y="2443735"/>
            <a:ext cx="5430830" cy="3050651"/>
            <a:chOff x="6023992" y="2466581"/>
            <a:chExt cx="5430830" cy="3050651"/>
          </a:xfrm>
        </p:grpSpPr>
        <p:sp>
          <p:nvSpPr>
            <p:cNvPr id="51" name="직사각형 50"/>
            <p:cNvSpPr/>
            <p:nvPr/>
          </p:nvSpPr>
          <p:spPr>
            <a:xfrm>
              <a:off x="6023992" y="2466581"/>
              <a:ext cx="5430830" cy="4583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04304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IOT </a:t>
              </a:r>
              <a:r>
                <a:rPr lang="ko-KR" altLang="en-US" dirty="0" err="1" smtClean="0">
                  <a:solidFill>
                    <a:srgbClr val="04304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센싱</a:t>
              </a:r>
              <a:r>
                <a:rPr lang="ko-KR" altLang="en-US" dirty="0" smtClean="0">
                  <a:solidFill>
                    <a:srgbClr val="04304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데이터 </a:t>
              </a:r>
              <a:r>
                <a:rPr lang="en-US" altLang="ko-KR" dirty="0" smtClean="0">
                  <a:solidFill>
                    <a:srgbClr val="04304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&amp; </a:t>
              </a:r>
              <a:r>
                <a:rPr lang="ko-KR" altLang="en-US" dirty="0" smtClean="0">
                  <a:solidFill>
                    <a:srgbClr val="04304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공공자전거 </a:t>
              </a:r>
              <a:r>
                <a:rPr lang="en-US" altLang="ko-KR" dirty="0" smtClean="0">
                  <a:solidFill>
                    <a:srgbClr val="04304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‘</a:t>
              </a:r>
              <a:r>
                <a:rPr lang="ko-KR" altLang="en-US" dirty="0" err="1" smtClean="0">
                  <a:solidFill>
                    <a:srgbClr val="04304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타슈</a:t>
              </a:r>
              <a:r>
                <a:rPr lang="en-US" altLang="ko-KR" dirty="0" smtClean="0">
                  <a:solidFill>
                    <a:srgbClr val="04304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’ </a:t>
              </a:r>
              <a:r>
                <a:rPr lang="ko-KR" altLang="en-US" dirty="0" smtClean="0">
                  <a:solidFill>
                    <a:srgbClr val="04304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</a:t>
              </a:r>
              <a:endParaRPr lang="ko-KR" altLang="en-US" dirty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6023992" y="3330677"/>
              <a:ext cx="5430830" cy="458363"/>
            </a:xfrm>
            <a:prstGeom prst="rect">
              <a:avLst/>
            </a:prstGeom>
            <a:noFill/>
            <a:ln w="12700">
              <a:solidFill>
                <a:srgbClr val="0430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04304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DB </a:t>
              </a:r>
              <a:r>
                <a:rPr lang="ko-KR" altLang="en-US" dirty="0" smtClean="0">
                  <a:solidFill>
                    <a:srgbClr val="04304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구축</a:t>
              </a:r>
              <a:endParaRPr lang="ko-KR" altLang="en-US" dirty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55" name="직선 화살표 연결선 54"/>
            <p:cNvCxnSpPr>
              <a:stCxn id="51" idx="2"/>
              <a:endCxn id="54" idx="0"/>
            </p:cNvCxnSpPr>
            <p:nvPr/>
          </p:nvCxnSpPr>
          <p:spPr>
            <a:xfrm>
              <a:off x="8739407" y="2924944"/>
              <a:ext cx="0" cy="405733"/>
            </a:xfrm>
            <a:prstGeom prst="straightConnector1">
              <a:avLst/>
            </a:prstGeom>
            <a:ln>
              <a:solidFill>
                <a:srgbClr val="04304B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직사각형 56"/>
            <p:cNvSpPr/>
            <p:nvPr/>
          </p:nvSpPr>
          <p:spPr>
            <a:xfrm>
              <a:off x="6023992" y="4194773"/>
              <a:ext cx="5430830" cy="458363"/>
            </a:xfrm>
            <a:prstGeom prst="rect">
              <a:avLst/>
            </a:prstGeom>
            <a:noFill/>
            <a:ln w="12700">
              <a:solidFill>
                <a:srgbClr val="0430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04304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공간분석 </a:t>
              </a:r>
              <a:r>
                <a:rPr lang="en-US" altLang="ko-KR" dirty="0" smtClean="0">
                  <a:solidFill>
                    <a:srgbClr val="04304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 </a:t>
              </a:r>
              <a:r>
                <a:rPr lang="ko-KR" altLang="en-US" dirty="0" smtClean="0">
                  <a:solidFill>
                    <a:srgbClr val="04304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상관분석 </a:t>
              </a:r>
              <a:r>
                <a:rPr lang="en-US" altLang="ko-KR" dirty="0" smtClean="0">
                  <a:solidFill>
                    <a:srgbClr val="04304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 </a:t>
              </a:r>
              <a:r>
                <a:rPr lang="ko-KR" altLang="en-US" dirty="0" err="1" smtClean="0">
                  <a:solidFill>
                    <a:srgbClr val="04304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시계열분석</a:t>
              </a:r>
              <a:endParaRPr lang="ko-KR" altLang="en-US" dirty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6023992" y="5058869"/>
              <a:ext cx="5430830" cy="45836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rgbClr val="0430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04304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IOT </a:t>
              </a:r>
              <a:r>
                <a:rPr lang="ko-KR" altLang="en-US" dirty="0" err="1" smtClean="0">
                  <a:solidFill>
                    <a:srgbClr val="04304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센싱</a:t>
              </a:r>
              <a:r>
                <a:rPr lang="ko-KR" altLang="en-US" dirty="0" smtClean="0">
                  <a:solidFill>
                    <a:srgbClr val="04304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데이터를 이용한 스테이션별 실시간 수요 예측</a:t>
              </a:r>
              <a:endParaRPr lang="ko-KR" altLang="en-US" dirty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67" name="직선 화살표 연결선 66"/>
            <p:cNvCxnSpPr>
              <a:stCxn id="54" idx="2"/>
              <a:endCxn id="57" idx="0"/>
            </p:cNvCxnSpPr>
            <p:nvPr/>
          </p:nvCxnSpPr>
          <p:spPr>
            <a:xfrm>
              <a:off x="8739407" y="3789040"/>
              <a:ext cx="0" cy="405733"/>
            </a:xfrm>
            <a:prstGeom prst="straightConnector1">
              <a:avLst/>
            </a:prstGeom>
            <a:ln>
              <a:solidFill>
                <a:srgbClr val="04304B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/>
            <p:cNvCxnSpPr>
              <a:stCxn id="57" idx="2"/>
              <a:endCxn id="63" idx="0"/>
            </p:cNvCxnSpPr>
            <p:nvPr/>
          </p:nvCxnSpPr>
          <p:spPr>
            <a:xfrm>
              <a:off x="8739407" y="4653136"/>
              <a:ext cx="0" cy="405733"/>
            </a:xfrm>
            <a:prstGeom prst="straightConnector1">
              <a:avLst/>
            </a:prstGeom>
            <a:ln>
              <a:solidFill>
                <a:srgbClr val="04304B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직사각형 41"/>
          <p:cNvSpPr/>
          <p:nvPr/>
        </p:nvSpPr>
        <p:spPr>
          <a:xfrm>
            <a:off x="0" y="0"/>
            <a:ext cx="3931921" cy="633362"/>
          </a:xfrm>
          <a:prstGeom prst="rect">
            <a:avLst/>
          </a:prstGeom>
          <a:solidFill>
            <a:srgbClr val="04304B"/>
          </a:solidFill>
          <a:ln>
            <a:solidFill>
              <a:srgbClr val="043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/>
          <p:cNvSpPr/>
          <p:nvPr/>
        </p:nvSpPr>
        <p:spPr>
          <a:xfrm>
            <a:off x="81281" y="62765"/>
            <a:ext cx="375919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 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en-US" altLang="ko-KR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Analysis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023362" y="82737"/>
            <a:ext cx="8087358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</a:pPr>
            <a:r>
              <a:rPr lang="ko-KR" altLang="en-US" dirty="0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개요</a:t>
            </a:r>
            <a:endParaRPr lang="ko-KR" altLang="en-US" dirty="0">
              <a:solidFill>
                <a:srgbClr val="04304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931921" y="0"/>
            <a:ext cx="8260079" cy="633362"/>
          </a:xfrm>
          <a:prstGeom prst="rect">
            <a:avLst/>
          </a:prstGeom>
          <a:noFill/>
          <a:ln w="12700">
            <a:solidFill>
              <a:srgbClr val="043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028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2BBB-BC90-4449-87AC-6E4BAEB8A97B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8880049" y="981445"/>
            <a:ext cx="3266535" cy="430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대전광역시 공공자전거 </a:t>
            </a:r>
            <a:r>
              <a:rPr lang="en-US" altLang="ko-KR" sz="2000" dirty="0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2000" dirty="0" err="1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타슈</a:t>
            </a:r>
            <a:r>
              <a:rPr lang="en-US" altLang="ko-KR" sz="2000" dirty="0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5498" y="1556792"/>
            <a:ext cx="12186501" cy="48965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1775890" y="4529273"/>
            <a:ext cx="7174458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rgbClr val="0430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911424" y="1646802"/>
            <a:ext cx="10114376" cy="4716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30000"/>
              </a:lnSpc>
              <a:buFont typeface="+mj-lt"/>
              <a:buAutoNum type="alphaUcPeriod"/>
            </a:pPr>
            <a:r>
              <a:rPr lang="ko-KR" altLang="en-US" dirty="0" smtClean="0">
                <a:solidFill>
                  <a:srgbClr val="04304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대전</a:t>
            </a:r>
            <a:r>
              <a:rPr lang="en-US" altLang="ko-KR" dirty="0" smtClean="0">
                <a:solidFill>
                  <a:srgbClr val="04304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rgbClr val="04304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대구</a:t>
            </a:r>
            <a:r>
              <a:rPr lang="ko-KR" altLang="en-US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실시간 데이터의 </a:t>
            </a:r>
            <a:r>
              <a:rPr lang="ko-KR" altLang="en-US" dirty="0" err="1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일자별</a:t>
            </a:r>
            <a:r>
              <a:rPr lang="ko-KR" altLang="en-US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필요 변수들만 추출</a:t>
            </a:r>
            <a:endParaRPr lang="en-US" altLang="ko-KR" dirty="0" smtClean="0">
              <a:solidFill>
                <a:srgbClr val="0430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30000"/>
              </a:lnSpc>
              <a:buFont typeface="+mj-lt"/>
              <a:buAutoNum type="alphaLcPeriod"/>
            </a:pPr>
            <a:r>
              <a:rPr lang="ko-KR" altLang="en-US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</a:t>
            </a:r>
            <a:r>
              <a:rPr lang="en-US" altLang="ko-KR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</a:t>
            </a:r>
            <a:r>
              <a:rPr lang="en-US" altLang="ko-KR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</a:t>
            </a:r>
            <a:r>
              <a:rPr lang="en-US" altLang="ko-KR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  <a:r>
              <a:rPr lang="en-US" altLang="ko-KR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</a:t>
            </a:r>
            <a:r>
              <a:rPr lang="en-US" altLang="ko-KR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 </a:t>
            </a:r>
            <a:r>
              <a:rPr lang="ko-KR" altLang="en-US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추출</a:t>
            </a:r>
            <a:endParaRPr lang="en-US" altLang="ko-KR" dirty="0" smtClean="0">
              <a:solidFill>
                <a:srgbClr val="0430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dirty="0">
              <a:solidFill>
                <a:srgbClr val="0430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lvl="0" indent="-342900">
              <a:lnSpc>
                <a:spcPct val="130000"/>
              </a:lnSpc>
              <a:buFont typeface="+mj-lt"/>
              <a:buAutoNum type="alphaUcPeriod" startAt="2"/>
            </a:pPr>
            <a:r>
              <a:rPr lang="en-US" altLang="ko-KR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dirty="0" err="1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타슈</a:t>
            </a:r>
            <a:r>
              <a:rPr lang="en-US" altLang="ko-KR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스테이션별 </a:t>
            </a:r>
            <a:r>
              <a:rPr lang="ko-KR" altLang="en-US" dirty="0" smtClean="0">
                <a:solidFill>
                  <a:srgbClr val="04304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총 </a:t>
            </a:r>
            <a:r>
              <a:rPr lang="ko-KR" altLang="en-US" dirty="0" err="1" smtClean="0">
                <a:solidFill>
                  <a:srgbClr val="04304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이용량</a:t>
            </a:r>
            <a:r>
              <a:rPr lang="ko-KR" altLang="en-US" dirty="0" err="1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</a:t>
            </a:r>
            <a:r>
              <a:rPr lang="ko-KR" altLang="en-US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 smtClean="0">
                <a:solidFill>
                  <a:srgbClr val="04304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일자별</a:t>
            </a:r>
            <a:r>
              <a:rPr lang="en-US" altLang="ko-KR" dirty="0" smtClean="0">
                <a:solidFill>
                  <a:srgbClr val="04304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 err="1" smtClean="0">
                <a:solidFill>
                  <a:srgbClr val="04304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시간별</a:t>
            </a:r>
            <a:r>
              <a:rPr lang="en-US" altLang="ko-KR" dirty="0" smtClean="0">
                <a:solidFill>
                  <a:srgbClr val="04304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dirty="0" err="1" smtClean="0">
                <a:solidFill>
                  <a:srgbClr val="04304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이용량</a:t>
            </a:r>
            <a:r>
              <a:rPr lang="ko-KR" altLang="en-US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데이터 생성 </a:t>
            </a:r>
            <a:r>
              <a:rPr lang="en-US" altLang="ko-KR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실시간</a:t>
            </a:r>
            <a:r>
              <a:rPr lang="en-US" altLang="ko-KR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수요예측을 위하여 </a:t>
            </a:r>
            <a:r>
              <a:rPr lang="ko-KR" altLang="en-US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파생</a:t>
            </a:r>
            <a:endParaRPr lang="en-US" altLang="ko-KR" dirty="0" smtClean="0">
              <a:solidFill>
                <a:srgbClr val="0430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30000"/>
              </a:lnSpc>
              <a:buFont typeface="+mj-lt"/>
              <a:buAutoNum type="alphaLcPeriod"/>
            </a:pPr>
            <a:r>
              <a:rPr lang="ko-KR" altLang="en-US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</a:t>
            </a:r>
            <a:r>
              <a:rPr lang="ko-KR" altLang="en-US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스테이션의 일별</a:t>
            </a:r>
            <a:r>
              <a:rPr lang="en-US" altLang="ko-KR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err="1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시별</a:t>
            </a:r>
            <a:r>
              <a:rPr lang="ko-KR" altLang="en-US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총 </a:t>
            </a:r>
            <a:r>
              <a:rPr lang="ko-KR" altLang="en-US" dirty="0" err="1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이용량</a:t>
            </a:r>
            <a:r>
              <a:rPr lang="ko-KR" altLang="en-US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데이터 </a:t>
            </a:r>
            <a:r>
              <a:rPr lang="ko-KR" altLang="en-US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생성</a:t>
            </a:r>
            <a:endParaRPr lang="en-US" altLang="ko-KR" dirty="0" smtClean="0">
              <a:solidFill>
                <a:srgbClr val="0430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dirty="0">
              <a:solidFill>
                <a:srgbClr val="0430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lphaUcPeriod" startAt="3"/>
            </a:pPr>
            <a:r>
              <a:rPr lang="en-US" altLang="ko-KR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dirty="0" err="1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타슈</a:t>
            </a:r>
            <a:r>
              <a:rPr lang="en-US" altLang="ko-KR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자전거 스테이션의 데이터 조인</a:t>
            </a:r>
          </a:p>
          <a:p>
            <a:pPr marL="800100" lvl="1" indent="-342900">
              <a:lnSpc>
                <a:spcPct val="130000"/>
              </a:lnSpc>
              <a:buFont typeface="+mj-lt"/>
              <a:buAutoNum type="alphaLcPeriod"/>
            </a:pPr>
            <a:r>
              <a:rPr lang="ko-KR" altLang="en-US" dirty="0" err="1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타슈</a:t>
            </a:r>
            <a:r>
              <a:rPr lang="ko-KR" altLang="en-US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자전거 현황 분석을 위해 위도</a:t>
            </a:r>
            <a:r>
              <a:rPr lang="en-US" altLang="ko-KR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경도를 추가하여 지도에 </a:t>
            </a:r>
            <a:r>
              <a:rPr lang="ko-KR" altLang="en-US" dirty="0" err="1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매핑</a:t>
            </a:r>
            <a:endParaRPr lang="en-US" altLang="ko-KR" dirty="0" smtClean="0">
              <a:solidFill>
                <a:srgbClr val="0430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30000"/>
              </a:lnSpc>
              <a:buFont typeface="+mj-lt"/>
              <a:buAutoNum type="alphaLcPeriod"/>
            </a:pPr>
            <a:endParaRPr lang="en-US" altLang="ko-KR" dirty="0">
              <a:solidFill>
                <a:srgbClr val="0430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lvl="0" indent="-342900">
              <a:buFont typeface="+mj-lt"/>
              <a:buAutoNum type="alphaUcPeriod" startAt="4"/>
            </a:pPr>
            <a:r>
              <a:rPr lang="ko-KR" altLang="en-US" dirty="0" err="1">
                <a:solidFill>
                  <a:srgbClr val="04304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시계열</a:t>
            </a:r>
            <a:r>
              <a:rPr lang="ko-KR" altLang="en-US" dirty="0">
                <a:solidFill>
                  <a:srgbClr val="04304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 데이터</a:t>
            </a:r>
            <a:r>
              <a:rPr lang="ko-KR" altLang="en-US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생성을 위해 </a:t>
            </a:r>
            <a:r>
              <a:rPr lang="en-US" altLang="ko-KR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dirty="0" err="1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타슈</a:t>
            </a:r>
            <a:r>
              <a:rPr lang="en-US" altLang="ko-KR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 </a:t>
            </a:r>
            <a:r>
              <a:rPr lang="ko-KR" altLang="en-US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데이터와 </a:t>
            </a:r>
            <a:r>
              <a:rPr lang="ko-KR" altLang="en-US" dirty="0" err="1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센싱</a:t>
            </a:r>
            <a:r>
              <a:rPr lang="ko-KR" altLang="en-US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데이터와의 조인 및 정제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eriod"/>
            </a:pPr>
            <a:r>
              <a:rPr lang="ko-KR" altLang="en-US" dirty="0" err="1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센싱</a:t>
            </a:r>
            <a:r>
              <a:rPr lang="ko-KR" altLang="en-US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데이터의 주말 부재로 인해 </a:t>
            </a:r>
            <a:r>
              <a:rPr lang="en-US" altLang="ko-KR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dirty="0" err="1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타슈</a:t>
            </a:r>
            <a:r>
              <a:rPr lang="en-US" altLang="ko-KR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 </a:t>
            </a:r>
            <a:r>
              <a:rPr lang="ko-KR" altLang="en-US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데이터를 </a:t>
            </a:r>
            <a:r>
              <a:rPr lang="ko-KR" altLang="en-US" dirty="0">
                <a:solidFill>
                  <a:srgbClr val="04304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주중</a:t>
            </a:r>
            <a:r>
              <a:rPr lang="ko-KR" altLang="en-US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으로만 구성</a:t>
            </a:r>
            <a:endParaRPr lang="en-US" altLang="ko-KR" dirty="0">
              <a:solidFill>
                <a:srgbClr val="0430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lphaLcPeriod"/>
            </a:pPr>
            <a:r>
              <a:rPr lang="ko-KR" altLang="en-US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주기를 맞추기 위해 </a:t>
            </a:r>
            <a:r>
              <a:rPr lang="ko-KR" altLang="en-US" dirty="0" err="1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이용량이</a:t>
            </a:r>
            <a:r>
              <a:rPr lang="ko-KR" altLang="en-US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없는 시간에 대하여 </a:t>
            </a:r>
            <a:r>
              <a:rPr lang="ko-KR" altLang="en-US" dirty="0" err="1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이용량을</a:t>
            </a:r>
            <a:r>
              <a:rPr lang="ko-KR" altLang="en-US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처리하여 </a:t>
            </a:r>
            <a:r>
              <a:rPr lang="ko-KR" altLang="en-US" dirty="0">
                <a:solidFill>
                  <a:srgbClr val="04304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시간대를 생성</a:t>
            </a:r>
            <a:endParaRPr lang="en-US" altLang="ko-KR" dirty="0">
              <a:solidFill>
                <a:srgbClr val="04304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lphaLcPeriod"/>
            </a:pPr>
            <a:r>
              <a:rPr lang="en-US" altLang="ko-KR" dirty="0">
                <a:solidFill>
                  <a:srgbClr val="04304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05</a:t>
            </a:r>
            <a:r>
              <a:rPr lang="ko-KR" altLang="en-US" dirty="0">
                <a:solidFill>
                  <a:srgbClr val="04304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  <a:r>
              <a:rPr lang="en-US" altLang="ko-KR" dirty="0">
                <a:solidFill>
                  <a:srgbClr val="04304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~23</a:t>
            </a:r>
            <a:r>
              <a:rPr lang="ko-KR" altLang="en-US" dirty="0">
                <a:solidFill>
                  <a:srgbClr val="04304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시의 시간</a:t>
            </a:r>
            <a:r>
              <a:rPr lang="ko-KR" altLang="en-US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으로만 구성하며 이상치 </a:t>
            </a:r>
            <a:r>
              <a:rPr lang="en-US" altLang="ko-KR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00</a:t>
            </a:r>
            <a:r>
              <a:rPr lang="ko-KR" altLang="en-US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 </a:t>
            </a:r>
            <a:r>
              <a:rPr lang="ko-KR" altLang="en-US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제거</a:t>
            </a:r>
            <a:endParaRPr lang="en-US" altLang="ko-KR" dirty="0">
              <a:solidFill>
                <a:srgbClr val="0430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911424" y="819993"/>
            <a:ext cx="4594944" cy="3531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전처리 과정 </a:t>
            </a:r>
            <a:r>
              <a:rPr lang="en-US" altLang="ko-KR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5" name="Picture 7" descr="C:\Users\데이터분석센터\Downloads\spinner-circ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0" y="764704"/>
            <a:ext cx="463776" cy="46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4023362" y="82737"/>
            <a:ext cx="8087358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</a:pPr>
            <a:r>
              <a:rPr lang="ko-KR" altLang="en-US" dirty="0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전처리</a:t>
            </a:r>
            <a:endParaRPr lang="ko-KR" altLang="en-US" dirty="0">
              <a:solidFill>
                <a:srgbClr val="04304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931921" y="0"/>
            <a:ext cx="8260079" cy="633362"/>
          </a:xfrm>
          <a:prstGeom prst="rect">
            <a:avLst/>
          </a:prstGeom>
          <a:noFill/>
          <a:ln w="12700">
            <a:solidFill>
              <a:srgbClr val="043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0" y="0"/>
            <a:ext cx="3931921" cy="633362"/>
          </a:xfrm>
          <a:prstGeom prst="rect">
            <a:avLst/>
          </a:prstGeom>
          <a:solidFill>
            <a:srgbClr val="04304B"/>
          </a:solidFill>
          <a:ln>
            <a:solidFill>
              <a:srgbClr val="043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81281" y="62765"/>
            <a:ext cx="375919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 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en-US" altLang="ko-KR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Analysis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499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5498" y="1556792"/>
            <a:ext cx="12186501" cy="48965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2BBB-BC90-4449-87AC-6E4BAEB8A97B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10056440" y="981445"/>
            <a:ext cx="2090144" cy="430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IOT </a:t>
            </a:r>
            <a:r>
              <a:rPr lang="ko-KR" altLang="en-US" sz="2000" dirty="0" err="1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센싱</a:t>
            </a:r>
            <a:r>
              <a:rPr lang="ko-KR" altLang="en-US" sz="2000" dirty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</a:t>
            </a:r>
            <a:endParaRPr lang="en-US" altLang="ko-KR" sz="2000" dirty="0">
              <a:solidFill>
                <a:srgbClr val="04304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775890" y="4596760"/>
            <a:ext cx="7174458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rgbClr val="0430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911424" y="819993"/>
            <a:ext cx="4594944" cy="3531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전처리 과정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5" name="Picture 7" descr="C:\Users\데이터분석센터\Downloads\spinner-circ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0" y="764704"/>
            <a:ext cx="463776" cy="46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직사각형 45"/>
          <p:cNvSpPr/>
          <p:nvPr/>
        </p:nvSpPr>
        <p:spPr>
          <a:xfrm>
            <a:off x="835680" y="1556792"/>
            <a:ext cx="1803936" cy="587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 algn="ctr">
              <a:buFont typeface="+mj-lt"/>
              <a:buAutoNum type="alphaUcPeriod"/>
            </a:pPr>
            <a:r>
              <a:rPr lang="ko-KR" altLang="en-US" sz="2000" dirty="0" smtClean="0">
                <a:solidFill>
                  <a:srgbClr val="04304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공간 분석</a:t>
            </a:r>
            <a:endParaRPr lang="en-US" altLang="ko-KR" sz="2000" dirty="0" smtClean="0">
              <a:solidFill>
                <a:srgbClr val="04304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285848" y="1988840"/>
            <a:ext cx="3266535" cy="430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 typeface="+mj-lt"/>
              <a:buAutoNum type="alphaLcPeriod" startAt="2"/>
            </a:pPr>
            <a:r>
              <a:rPr lang="ko-KR" altLang="en-US" sz="2000" dirty="0" err="1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센싱데이터</a:t>
            </a:r>
            <a:r>
              <a:rPr lang="ko-KR" altLang="en-US" sz="2000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처리 후</a:t>
            </a:r>
            <a:endParaRPr lang="en-US" altLang="ko-KR" sz="2000" dirty="0" smtClean="0">
              <a:solidFill>
                <a:srgbClr val="0430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38584" y="1988840"/>
            <a:ext cx="3266535" cy="430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 typeface="+mj-lt"/>
              <a:buAutoNum type="alphaLcPeriod"/>
            </a:pPr>
            <a:r>
              <a:rPr lang="ko-KR" altLang="en-US" sz="2000" dirty="0" err="1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센싱데이터</a:t>
            </a:r>
            <a:r>
              <a:rPr lang="ko-KR" altLang="en-US" sz="2000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처리 전</a:t>
            </a:r>
            <a:endParaRPr lang="en-US" altLang="ko-KR" sz="2000" dirty="0" smtClean="0">
              <a:solidFill>
                <a:srgbClr val="0430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023362" y="82737"/>
            <a:ext cx="8087358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</a:pPr>
            <a:r>
              <a:rPr lang="ko-KR" altLang="en-US" dirty="0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전처리</a:t>
            </a:r>
            <a:endParaRPr lang="ko-KR" altLang="en-US" dirty="0">
              <a:solidFill>
                <a:srgbClr val="04304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931921" y="0"/>
            <a:ext cx="8260079" cy="633362"/>
          </a:xfrm>
          <a:prstGeom prst="rect">
            <a:avLst/>
          </a:prstGeom>
          <a:noFill/>
          <a:ln w="12700">
            <a:solidFill>
              <a:srgbClr val="043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0" y="0"/>
            <a:ext cx="3931921" cy="633362"/>
          </a:xfrm>
          <a:prstGeom prst="rect">
            <a:avLst/>
          </a:prstGeom>
          <a:solidFill>
            <a:srgbClr val="04304B"/>
          </a:solidFill>
          <a:ln>
            <a:solidFill>
              <a:srgbClr val="043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81281" y="62765"/>
            <a:ext cx="375919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 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en-US" altLang="ko-KR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Analysis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911424" y="2492896"/>
            <a:ext cx="5043148" cy="3656671"/>
            <a:chOff x="911424" y="2580641"/>
            <a:chExt cx="5043148" cy="3656671"/>
          </a:xfrm>
        </p:grpSpPr>
        <p:grpSp>
          <p:nvGrpSpPr>
            <p:cNvPr id="9" name="그룹 8"/>
            <p:cNvGrpSpPr/>
            <p:nvPr/>
          </p:nvGrpSpPr>
          <p:grpSpPr>
            <a:xfrm>
              <a:off x="941491" y="5763799"/>
              <a:ext cx="5013081" cy="473513"/>
              <a:chOff x="941491" y="5606328"/>
              <a:chExt cx="5013081" cy="473513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941491" y="5606328"/>
                <a:ext cx="5013081" cy="473513"/>
              </a:xfrm>
              <a:prstGeom prst="rect">
                <a:avLst/>
              </a:prstGeom>
              <a:solidFill>
                <a:srgbClr val="04304B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1814764" y="5610806"/>
                <a:ext cx="3266535" cy="4306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 smtClean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IOT </a:t>
                </a:r>
                <a:r>
                  <a:rPr lang="ko-KR" altLang="en-US" sz="2000" dirty="0" err="1" smtClean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센싱</a:t>
                </a:r>
                <a:r>
                  <a:rPr lang="ko-KR" altLang="en-US" sz="2000" dirty="0" smtClean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데이터 </a:t>
                </a:r>
                <a:r>
                  <a:rPr lang="ko-KR" altLang="en-US" sz="2000" dirty="0" err="1" smtClean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매핑</a:t>
                </a:r>
                <a:endParaRPr lang="en-US" altLang="ko-KR" sz="2000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52" name="그룹 51"/>
            <p:cNvGrpSpPr/>
            <p:nvPr/>
          </p:nvGrpSpPr>
          <p:grpSpPr>
            <a:xfrm>
              <a:off x="911424" y="2695802"/>
              <a:ext cx="4511071" cy="2880000"/>
              <a:chOff x="345440" y="3604301"/>
              <a:chExt cx="4511071" cy="2880000"/>
            </a:xfrm>
          </p:grpSpPr>
          <p:pic>
            <p:nvPicPr>
              <p:cNvPr id="53" name="Picture 2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701"/>
              <a:stretch/>
            </p:blipFill>
            <p:spPr bwMode="auto">
              <a:xfrm>
                <a:off x="345440" y="3604301"/>
                <a:ext cx="2537917" cy="288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4" name="직사각형 53"/>
              <p:cNvSpPr/>
              <p:nvPr/>
            </p:nvSpPr>
            <p:spPr>
              <a:xfrm>
                <a:off x="2862848" y="4828994"/>
                <a:ext cx="1993663" cy="4306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 smtClean="0">
                    <a:solidFill>
                      <a:srgbClr val="04304B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IOT </a:t>
                </a:r>
                <a:r>
                  <a:rPr lang="ko-KR" altLang="en-US" sz="2000" dirty="0" err="1" smtClean="0">
                    <a:solidFill>
                      <a:srgbClr val="04304B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센싱</a:t>
                </a:r>
                <a:r>
                  <a:rPr lang="ko-KR" altLang="en-US" sz="2000" dirty="0" smtClean="0">
                    <a:solidFill>
                      <a:srgbClr val="04304B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데이터</a:t>
                </a:r>
                <a:endParaRPr lang="en-US" altLang="ko-KR" sz="2000" dirty="0" smtClean="0">
                  <a:solidFill>
                    <a:srgbClr val="0430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cxnSp>
            <p:nvCxnSpPr>
              <p:cNvPr id="55" name="구부러진 연결선 54"/>
              <p:cNvCxnSpPr>
                <a:endCxn id="54" idx="0"/>
              </p:cNvCxnSpPr>
              <p:nvPr/>
            </p:nvCxnSpPr>
            <p:spPr>
              <a:xfrm>
                <a:off x="1904417" y="4221088"/>
                <a:ext cx="1955263" cy="607906"/>
              </a:xfrm>
              <a:prstGeom prst="curvedConnector2">
                <a:avLst/>
              </a:prstGeom>
              <a:ln w="12700">
                <a:solidFill>
                  <a:srgbClr val="04304B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직사각형 56"/>
            <p:cNvSpPr/>
            <p:nvPr/>
          </p:nvSpPr>
          <p:spPr>
            <a:xfrm>
              <a:off x="940213" y="2580641"/>
              <a:ext cx="5011771" cy="3204608"/>
            </a:xfrm>
            <a:prstGeom prst="rect">
              <a:avLst/>
            </a:prstGeom>
            <a:noFill/>
            <a:ln w="3175">
              <a:solidFill>
                <a:srgbClr val="04304B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672064" y="2492896"/>
            <a:ext cx="5040559" cy="3656671"/>
            <a:chOff x="6672064" y="2580641"/>
            <a:chExt cx="5040559" cy="3656671"/>
          </a:xfrm>
        </p:grpSpPr>
        <p:pic>
          <p:nvPicPr>
            <p:cNvPr id="42" name="Picture 3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8088" y="2632043"/>
              <a:ext cx="2279711" cy="28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" name="그룹 3"/>
            <p:cNvGrpSpPr/>
            <p:nvPr/>
          </p:nvGrpSpPr>
          <p:grpSpPr>
            <a:xfrm>
              <a:off x="6672064" y="5763799"/>
              <a:ext cx="5040559" cy="473513"/>
              <a:chOff x="6672064" y="5763799"/>
              <a:chExt cx="5040559" cy="473513"/>
            </a:xfrm>
          </p:grpSpPr>
          <p:sp>
            <p:nvSpPr>
              <p:cNvPr id="56" name="직사각형 55"/>
              <p:cNvSpPr/>
              <p:nvPr/>
            </p:nvSpPr>
            <p:spPr>
              <a:xfrm>
                <a:off x="6672064" y="5763799"/>
                <a:ext cx="5040559" cy="473513"/>
              </a:xfrm>
              <a:prstGeom prst="rect">
                <a:avLst/>
              </a:prstGeom>
              <a:solidFill>
                <a:srgbClr val="04304B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7072523" y="5785248"/>
                <a:ext cx="4239641" cy="4306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 smtClean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IOT </a:t>
                </a:r>
                <a:r>
                  <a:rPr lang="ko-KR" altLang="en-US" sz="2000" dirty="0" err="1" smtClean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센싱</a:t>
                </a:r>
                <a:r>
                  <a:rPr lang="ko-KR" altLang="en-US" sz="2000" dirty="0" smtClean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데이터가 측정된 </a:t>
                </a:r>
                <a:r>
                  <a:rPr lang="ko-KR" altLang="en-US" sz="2000" dirty="0" err="1" smtClean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그리드</a:t>
                </a:r>
                <a:r>
                  <a:rPr lang="ko-KR" altLang="en-US" sz="2000" dirty="0" smtClean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추출</a:t>
                </a:r>
                <a:endParaRPr lang="en-US" altLang="ko-KR" sz="2000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8950348" y="4581128"/>
              <a:ext cx="2690268" cy="1136869"/>
              <a:chOff x="8950348" y="4362377"/>
              <a:chExt cx="2690268" cy="1136869"/>
            </a:xfrm>
          </p:grpSpPr>
          <p:sp>
            <p:nvSpPr>
              <p:cNvPr id="47" name="직사각형 46"/>
              <p:cNvSpPr/>
              <p:nvPr/>
            </p:nvSpPr>
            <p:spPr>
              <a:xfrm>
                <a:off x="8950348" y="4362377"/>
                <a:ext cx="2690268" cy="1136869"/>
              </a:xfrm>
              <a:prstGeom prst="rect">
                <a:avLst/>
              </a:prstGeom>
              <a:noFill/>
              <a:ln w="3175">
                <a:solidFill>
                  <a:srgbClr val="04304B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" name="그룹 1"/>
              <p:cNvGrpSpPr/>
              <p:nvPr/>
            </p:nvGrpSpPr>
            <p:grpSpPr>
              <a:xfrm>
                <a:off x="9120336" y="4388024"/>
                <a:ext cx="2427961" cy="1085575"/>
                <a:chOff x="9614262" y="3927601"/>
                <a:chExt cx="2427961" cy="1085575"/>
              </a:xfrm>
            </p:grpSpPr>
            <p:sp>
              <p:nvSpPr>
                <p:cNvPr id="48" name="직사각형 47"/>
                <p:cNvSpPr/>
                <p:nvPr/>
              </p:nvSpPr>
              <p:spPr>
                <a:xfrm>
                  <a:off x="9974302" y="3927601"/>
                  <a:ext cx="2067921" cy="10855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400" dirty="0" smtClean="0">
                      <a:solidFill>
                        <a:srgbClr val="04304B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대전시 전체</a:t>
                  </a:r>
                  <a:endParaRPr lang="en-US" altLang="ko-KR" sz="1400" dirty="0" smtClean="0">
                    <a:solidFill>
                      <a:srgbClr val="04304B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400" dirty="0" smtClean="0">
                      <a:solidFill>
                        <a:srgbClr val="04304B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도로망도</a:t>
                  </a:r>
                  <a:endParaRPr lang="en-US" altLang="ko-KR" sz="1400" dirty="0" smtClean="0">
                    <a:solidFill>
                      <a:srgbClr val="04304B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400" dirty="0" err="1" smtClean="0">
                      <a:solidFill>
                        <a:srgbClr val="04304B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센싱데이터가</a:t>
                  </a:r>
                  <a:r>
                    <a:rPr lang="ko-KR" altLang="en-US" sz="1400" dirty="0" smtClean="0">
                      <a:solidFill>
                        <a:srgbClr val="04304B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측정된 격자</a:t>
                  </a:r>
                  <a:endParaRPr lang="en-US" altLang="ko-KR" sz="1400" dirty="0" smtClean="0">
                    <a:solidFill>
                      <a:srgbClr val="04304B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xmlns="" id="{5F440A37-2A85-4841-97CE-AE4693EF8B2E}"/>
                    </a:ext>
                  </a:extLst>
                </p:cNvPr>
                <p:cNvSpPr/>
                <p:nvPr/>
              </p:nvSpPr>
              <p:spPr>
                <a:xfrm>
                  <a:off x="9614262" y="4005064"/>
                  <a:ext cx="216000" cy="216000"/>
                </a:xfrm>
                <a:prstGeom prst="ellipse">
                  <a:avLst/>
                </a:prstGeom>
                <a:solidFill>
                  <a:srgbClr val="C9C5B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xmlns="" id="{A559166F-D233-4EDA-90EF-9ACB7EE764DE}"/>
                    </a:ext>
                  </a:extLst>
                </p:cNvPr>
                <p:cNvSpPr/>
                <p:nvPr/>
              </p:nvSpPr>
              <p:spPr>
                <a:xfrm>
                  <a:off x="9614262" y="4767759"/>
                  <a:ext cx="216000" cy="216000"/>
                </a:xfrm>
                <a:prstGeom prst="ellipse">
                  <a:avLst/>
                </a:prstGeom>
                <a:solidFill>
                  <a:srgbClr val="99302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xmlns="" id="{DD9B0076-2563-42AA-AF85-2522DC70BA38}"/>
                    </a:ext>
                  </a:extLst>
                </p:cNvPr>
                <p:cNvSpPr/>
                <p:nvPr/>
              </p:nvSpPr>
              <p:spPr>
                <a:xfrm>
                  <a:off x="9614262" y="4386412"/>
                  <a:ext cx="216000" cy="216000"/>
                </a:xfrm>
                <a:prstGeom prst="ellipse">
                  <a:avLst/>
                </a:prstGeom>
                <a:solidFill>
                  <a:srgbClr val="0B729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58" name="직사각형 57"/>
            <p:cNvSpPr/>
            <p:nvPr/>
          </p:nvSpPr>
          <p:spPr>
            <a:xfrm>
              <a:off x="6672064" y="2580641"/>
              <a:ext cx="5011771" cy="3204608"/>
            </a:xfrm>
            <a:prstGeom prst="rect">
              <a:avLst/>
            </a:prstGeom>
            <a:noFill/>
            <a:ln w="3175">
              <a:solidFill>
                <a:srgbClr val="04304B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아래쪽 화살표 58"/>
          <p:cNvSpPr/>
          <p:nvPr/>
        </p:nvSpPr>
        <p:spPr>
          <a:xfrm rot="16200000">
            <a:off x="5787144" y="4136682"/>
            <a:ext cx="1052347" cy="369097"/>
          </a:xfrm>
          <a:prstGeom prst="downArrow">
            <a:avLst/>
          </a:prstGeom>
          <a:solidFill>
            <a:srgbClr val="0430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09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5498" y="1556792"/>
            <a:ext cx="12186501" cy="48965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29" y="2585511"/>
            <a:ext cx="2618491" cy="30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10056440" y="981445"/>
            <a:ext cx="2090144" cy="430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IOT </a:t>
            </a:r>
            <a:r>
              <a:rPr lang="ko-KR" altLang="en-US" sz="2000" dirty="0" err="1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센싱</a:t>
            </a:r>
            <a:r>
              <a:rPr lang="ko-KR" altLang="en-US" sz="2000" dirty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</a:t>
            </a:r>
            <a:endParaRPr lang="en-US" altLang="ko-KR" sz="2000" dirty="0">
              <a:solidFill>
                <a:srgbClr val="04304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775890" y="3865464"/>
            <a:ext cx="7174458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rgbClr val="0430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911424" y="819993"/>
            <a:ext cx="4594944" cy="3531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전처리 과정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5" name="Picture 7" descr="C:\Users\데이터분석센터\Downloads\spinner-circ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0" y="764704"/>
            <a:ext cx="463776" cy="46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직사각형 45"/>
          <p:cNvSpPr/>
          <p:nvPr/>
        </p:nvSpPr>
        <p:spPr>
          <a:xfrm>
            <a:off x="822843" y="1556792"/>
            <a:ext cx="4553077" cy="587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 algn="ctr">
              <a:buFont typeface="+mj-lt"/>
              <a:buAutoNum type="alphaUcPeriod" startAt="2"/>
            </a:pPr>
            <a:r>
              <a:rPr lang="ko-KR" altLang="en-US" sz="2000" dirty="0" err="1">
                <a:solidFill>
                  <a:srgbClr val="04304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타슈와</a:t>
            </a:r>
            <a:r>
              <a:rPr lang="ko-KR" altLang="en-US" sz="2000" dirty="0">
                <a:solidFill>
                  <a:srgbClr val="04304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 err="1">
                <a:solidFill>
                  <a:srgbClr val="04304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센싱</a:t>
            </a:r>
            <a:r>
              <a:rPr lang="ko-KR" altLang="en-US" sz="2000" dirty="0">
                <a:solidFill>
                  <a:srgbClr val="04304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 데이터 공간데이터 조인</a:t>
            </a:r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2657519"/>
            <a:ext cx="2638898" cy="2931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타원 59">
            <a:extLst>
              <a:ext uri="{FF2B5EF4-FFF2-40B4-BE49-F238E27FC236}">
                <a16:creationId xmlns:a16="http://schemas.microsoft.com/office/drawing/2014/main" xmlns="" id="{F2B1B708-6B1C-4393-A2C1-93E2C9D5F6C5}"/>
              </a:ext>
            </a:extLst>
          </p:cNvPr>
          <p:cNvSpPr/>
          <p:nvPr/>
        </p:nvSpPr>
        <p:spPr>
          <a:xfrm>
            <a:off x="9048328" y="2745044"/>
            <a:ext cx="216000" cy="216000"/>
          </a:xfrm>
          <a:prstGeom prst="ellipse">
            <a:avLst/>
          </a:prstGeom>
          <a:solidFill>
            <a:srgbClr val="A15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9336360" y="2601004"/>
            <a:ext cx="2304255" cy="7762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스테이션 </a:t>
            </a:r>
            <a:r>
              <a:rPr lang="ko-KR" altLang="en-US" sz="1400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중심 </a:t>
            </a:r>
            <a:r>
              <a:rPr lang="en-US" altLang="ko-KR" sz="1400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300M </a:t>
            </a:r>
            <a:r>
              <a:rPr lang="ko-KR" altLang="en-US" sz="1400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반경에 포함된 </a:t>
            </a:r>
            <a:r>
              <a:rPr lang="ko-KR" altLang="en-US" sz="1400" dirty="0" err="1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센싱</a:t>
            </a:r>
            <a:r>
              <a:rPr lang="ko-KR" altLang="en-US" sz="1400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데이터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8904312" y="2565012"/>
            <a:ext cx="2689322" cy="848251"/>
          </a:xfrm>
          <a:prstGeom prst="rect">
            <a:avLst/>
          </a:prstGeom>
          <a:noFill/>
          <a:ln w="3175">
            <a:solidFill>
              <a:srgbClr val="04304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</a:rPr>
              <a:t>ㅋ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855536" y="2590366"/>
            <a:ext cx="2096448" cy="797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대전 </a:t>
            </a:r>
            <a:r>
              <a:rPr lang="en-US" altLang="ko-KR" sz="1400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1400" dirty="0" err="1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타슈</a:t>
            </a:r>
            <a:r>
              <a:rPr lang="en-US" altLang="ko-KR" sz="1400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sz="1400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스테이션 위치</a:t>
            </a:r>
            <a:endParaRPr lang="en-US" altLang="ko-KR" sz="1400" dirty="0" smtClean="0">
              <a:solidFill>
                <a:srgbClr val="0430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센싱</a:t>
            </a:r>
            <a:r>
              <a:rPr lang="ko-KR" altLang="en-US" sz="1400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데이터 수집 위치</a:t>
            </a:r>
            <a:endParaRPr lang="en-US" altLang="ko-KR" sz="1400" dirty="0" smtClean="0">
              <a:solidFill>
                <a:srgbClr val="0430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xmlns="" id="{612AF52E-8EBF-40FD-AE7F-DAE057918408}"/>
              </a:ext>
            </a:extLst>
          </p:cNvPr>
          <p:cNvSpPr/>
          <p:nvPr/>
        </p:nvSpPr>
        <p:spPr>
          <a:xfrm>
            <a:off x="3503712" y="2765191"/>
            <a:ext cx="216000" cy="216000"/>
          </a:xfrm>
          <a:prstGeom prst="ellipse">
            <a:avLst/>
          </a:prstGeom>
          <a:solidFill>
            <a:srgbClr val="007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xmlns="" id="{6962237B-F95A-4A07-913D-2B1DC615F5AE}"/>
              </a:ext>
            </a:extLst>
          </p:cNvPr>
          <p:cNvSpPr/>
          <p:nvPr/>
        </p:nvSpPr>
        <p:spPr>
          <a:xfrm>
            <a:off x="3503712" y="3069092"/>
            <a:ext cx="216000" cy="216000"/>
          </a:xfrm>
          <a:prstGeom prst="ellipse">
            <a:avLst/>
          </a:prstGeom>
          <a:solidFill>
            <a:srgbClr val="CAA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3374090" y="2565012"/>
            <a:ext cx="2490830" cy="848251"/>
          </a:xfrm>
          <a:prstGeom prst="rect">
            <a:avLst/>
          </a:prstGeom>
          <a:noFill/>
          <a:ln w="3175">
            <a:solidFill>
              <a:srgbClr val="04304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023362" y="82737"/>
            <a:ext cx="8087358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</a:pPr>
            <a:r>
              <a:rPr lang="ko-KR" altLang="en-US" dirty="0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전처리</a:t>
            </a:r>
            <a:endParaRPr lang="ko-KR" altLang="en-US" dirty="0">
              <a:solidFill>
                <a:srgbClr val="04304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931921" y="0"/>
            <a:ext cx="8260079" cy="633362"/>
          </a:xfrm>
          <a:prstGeom prst="rect">
            <a:avLst/>
          </a:prstGeom>
          <a:noFill/>
          <a:ln w="12700">
            <a:solidFill>
              <a:srgbClr val="043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0" y="0"/>
            <a:ext cx="3931921" cy="633362"/>
          </a:xfrm>
          <a:prstGeom prst="rect">
            <a:avLst/>
          </a:prstGeom>
          <a:solidFill>
            <a:srgbClr val="04304B"/>
          </a:solidFill>
          <a:ln>
            <a:solidFill>
              <a:srgbClr val="043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81281" y="62765"/>
            <a:ext cx="375919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 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en-US" altLang="ko-KR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Analysis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2BBB-BC90-4449-87AC-6E4BAEB8A97B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940213" y="2492896"/>
            <a:ext cx="5011771" cy="3204608"/>
          </a:xfrm>
          <a:prstGeom prst="rect">
            <a:avLst/>
          </a:prstGeom>
          <a:noFill/>
          <a:ln w="3175">
            <a:solidFill>
              <a:srgbClr val="04304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6672064" y="2492896"/>
            <a:ext cx="5011771" cy="3204608"/>
          </a:xfrm>
          <a:prstGeom prst="rect">
            <a:avLst/>
          </a:prstGeom>
          <a:noFill/>
          <a:ln w="3175">
            <a:solidFill>
              <a:srgbClr val="04304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/>
          <p:cNvGrpSpPr/>
          <p:nvPr/>
        </p:nvGrpSpPr>
        <p:grpSpPr>
          <a:xfrm>
            <a:off x="6672064" y="5676054"/>
            <a:ext cx="5040559" cy="689537"/>
            <a:chOff x="6672064" y="5763799"/>
            <a:chExt cx="5040559" cy="473513"/>
          </a:xfrm>
        </p:grpSpPr>
        <p:sp>
          <p:nvSpPr>
            <p:cNvPr id="51" name="직사각형 50"/>
            <p:cNvSpPr/>
            <p:nvPr/>
          </p:nvSpPr>
          <p:spPr>
            <a:xfrm>
              <a:off x="6672064" y="5763799"/>
              <a:ext cx="5040559" cy="473513"/>
            </a:xfrm>
            <a:prstGeom prst="rect">
              <a:avLst/>
            </a:prstGeom>
            <a:solidFill>
              <a:srgbClr val="04304B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7072523" y="5785248"/>
              <a:ext cx="4239641" cy="430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‘</a:t>
              </a:r>
              <a:r>
                <a:rPr lang="ko-KR" altLang="en-US" sz="20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타슈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’ 스테이션별 </a:t>
              </a:r>
              <a:r>
                <a:rPr lang="ko-KR" altLang="en-US" sz="20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이용량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데이터와</a:t>
              </a:r>
              <a:endPara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IOT </a:t>
              </a:r>
              <a:r>
                <a:rPr lang="ko-KR" altLang="en-US" sz="20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센싱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데이터의 공간 조인</a:t>
              </a: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941491" y="5676054"/>
            <a:ext cx="5013081" cy="473513"/>
            <a:chOff x="941491" y="5606328"/>
            <a:chExt cx="5013081" cy="473513"/>
          </a:xfrm>
        </p:grpSpPr>
        <p:sp>
          <p:nvSpPr>
            <p:cNvPr id="54" name="직사각형 53"/>
            <p:cNvSpPr/>
            <p:nvPr/>
          </p:nvSpPr>
          <p:spPr>
            <a:xfrm>
              <a:off x="941491" y="5606328"/>
              <a:ext cx="5013081" cy="473513"/>
            </a:xfrm>
            <a:prstGeom prst="rect">
              <a:avLst/>
            </a:prstGeom>
            <a:solidFill>
              <a:srgbClr val="04304B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814764" y="5610806"/>
              <a:ext cx="3266535" cy="430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IOT </a:t>
              </a:r>
              <a:r>
                <a:rPr lang="ko-KR" altLang="en-US" sz="20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센싱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격자 데이터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262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2BBB-BC90-4449-87AC-6E4BAEB8A97B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45440" y="696126"/>
            <a:ext cx="11531600" cy="929473"/>
          </a:xfrm>
          <a:prstGeom prst="rect">
            <a:avLst/>
          </a:prstGeom>
          <a:solidFill>
            <a:srgbClr val="E6F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45440" y="835050"/>
            <a:ext cx="11531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스테이션별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실시간 수요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예측을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위한 분석은 대전광역시의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IOT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센싱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데이터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공공자전거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타슈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이용량을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이용하며 분석의 단계는 다음과 같다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023362" y="82737"/>
            <a:ext cx="8087358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</a:pPr>
            <a:r>
              <a:rPr lang="ko-KR" altLang="en-US" dirty="0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전처리</a:t>
            </a:r>
            <a:endParaRPr lang="ko-KR" altLang="en-US" dirty="0">
              <a:solidFill>
                <a:srgbClr val="04304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931921" y="0"/>
            <a:ext cx="8260079" cy="633362"/>
          </a:xfrm>
          <a:prstGeom prst="rect">
            <a:avLst/>
          </a:prstGeom>
          <a:noFill/>
          <a:ln w="12700">
            <a:solidFill>
              <a:srgbClr val="043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0" y="0"/>
            <a:ext cx="3931921" cy="633362"/>
          </a:xfrm>
          <a:prstGeom prst="rect">
            <a:avLst/>
          </a:prstGeom>
          <a:solidFill>
            <a:srgbClr val="04304B"/>
          </a:solidFill>
          <a:ln>
            <a:solidFill>
              <a:srgbClr val="043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81281" y="62765"/>
            <a:ext cx="375919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 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en-US" altLang="ko-KR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Analysis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932610" y="1772816"/>
            <a:ext cx="3456384" cy="5525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</a:t>
            </a:r>
            <a:r>
              <a:rPr lang="en-US" altLang="ko-KR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IOT </a:t>
            </a:r>
            <a:r>
              <a:rPr lang="ko-KR" altLang="en-US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센싱데이터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핫스팟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932610" y="3292680"/>
            <a:ext cx="4736934" cy="5525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IOT </a:t>
            </a:r>
            <a:r>
              <a:rPr lang="ko-KR" altLang="en-US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센싱데이터와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이용량의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상관분석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32610" y="4812545"/>
            <a:ext cx="2368467" cy="5525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시계열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분석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1" y="1772816"/>
            <a:ext cx="3205044" cy="381681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335360" y="5604254"/>
            <a:ext cx="3262395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대전 광역시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932610" y="1777155"/>
            <a:ext cx="7687606" cy="1427655"/>
          </a:xfrm>
          <a:prstGeom prst="rect">
            <a:avLst/>
          </a:prstGeom>
          <a:noFill/>
          <a:ln w="3175">
            <a:solidFill>
              <a:srgbClr val="04304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932610" y="3292680"/>
            <a:ext cx="7687606" cy="1427655"/>
          </a:xfrm>
          <a:prstGeom prst="rect">
            <a:avLst/>
          </a:prstGeom>
          <a:noFill/>
          <a:ln w="3175">
            <a:solidFill>
              <a:srgbClr val="04304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3932610" y="4826721"/>
            <a:ext cx="7687606" cy="1427655"/>
          </a:xfrm>
          <a:prstGeom prst="rect">
            <a:avLst/>
          </a:prstGeom>
          <a:noFill/>
          <a:ln w="3175">
            <a:solidFill>
              <a:srgbClr val="04304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932610" y="2325321"/>
            <a:ext cx="8068046" cy="5779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</a:t>
            </a:r>
            <a:r>
              <a:rPr lang="en-US" altLang="ko-KR" dirty="0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</a:t>
            </a:r>
            <a:r>
              <a:rPr lang="en-US" altLang="ko-KR" dirty="0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dirty="0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지역구별로 </a:t>
            </a:r>
            <a:r>
              <a:rPr lang="ko-KR" altLang="en-US" dirty="0" err="1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센싱</a:t>
            </a:r>
            <a:r>
              <a:rPr lang="ko-KR" altLang="en-US" dirty="0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 수치의 차이가 있다</a:t>
            </a:r>
            <a:r>
              <a:rPr lang="en-US" altLang="ko-KR" dirty="0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solidFill>
                <a:srgbClr val="04304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932610" y="3845185"/>
            <a:ext cx="8068046" cy="5779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</a:t>
            </a:r>
            <a:r>
              <a:rPr lang="en-US" altLang="ko-KR" dirty="0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 err="1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센싱</a:t>
            </a:r>
            <a:r>
              <a:rPr lang="ko-KR" altLang="en-US" dirty="0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데이터와 </a:t>
            </a:r>
            <a:r>
              <a:rPr lang="ko-KR" altLang="en-US" dirty="0" err="1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이용량</a:t>
            </a:r>
            <a:r>
              <a:rPr lang="ko-KR" altLang="en-US" dirty="0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간에 상관성이 있다</a:t>
            </a:r>
            <a:r>
              <a:rPr lang="en-US" altLang="ko-KR" dirty="0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solidFill>
                <a:srgbClr val="04304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25861" y="5365050"/>
            <a:ext cx="8068046" cy="5779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</a:t>
            </a:r>
            <a:r>
              <a:rPr lang="en-US" altLang="ko-KR" dirty="0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스테이션별 </a:t>
            </a:r>
            <a:r>
              <a:rPr lang="ko-KR" altLang="en-US" dirty="0" err="1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이용량에</a:t>
            </a:r>
            <a:r>
              <a:rPr lang="ko-KR" altLang="en-US" dirty="0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시간대별 특정 패턴이 있다</a:t>
            </a:r>
            <a:r>
              <a:rPr lang="en-US" altLang="ko-KR" dirty="0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solidFill>
                <a:srgbClr val="04304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126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2BBB-BC90-4449-87AC-6E4BAEB8A97B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4023362" y="82737"/>
            <a:ext cx="8087358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</a:pPr>
            <a:r>
              <a:rPr lang="en-US" altLang="ko-KR" dirty="0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</a:t>
            </a:r>
            <a:endParaRPr lang="ko-KR" altLang="en-US" dirty="0">
              <a:solidFill>
                <a:srgbClr val="04304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931921" y="0"/>
            <a:ext cx="8260079" cy="633362"/>
          </a:xfrm>
          <a:prstGeom prst="rect">
            <a:avLst/>
          </a:prstGeom>
          <a:noFill/>
          <a:ln w="12700">
            <a:solidFill>
              <a:srgbClr val="043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0" y="0"/>
            <a:ext cx="3931921" cy="633362"/>
          </a:xfrm>
          <a:prstGeom prst="rect">
            <a:avLst/>
          </a:prstGeom>
          <a:solidFill>
            <a:srgbClr val="04304B"/>
          </a:solidFill>
          <a:ln>
            <a:solidFill>
              <a:srgbClr val="043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81281" y="62765"/>
            <a:ext cx="375919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 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en-US" altLang="ko-KR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Analysis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0272464" y="685980"/>
            <a:ext cx="1838256" cy="6047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rgbClr val="04304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※ </a:t>
            </a:r>
            <a:r>
              <a:rPr lang="ko-KR" altLang="en-US" sz="2000" dirty="0" smtClean="0">
                <a:solidFill>
                  <a:srgbClr val="04304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대전광역시</a:t>
            </a:r>
            <a:endParaRPr lang="ko-KR" altLang="en-US" sz="2000" dirty="0">
              <a:solidFill>
                <a:srgbClr val="04304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35360" y="1471895"/>
            <a:ext cx="1412390" cy="660070"/>
            <a:chOff x="335360" y="1471895"/>
            <a:chExt cx="1412390" cy="660070"/>
          </a:xfrm>
        </p:grpSpPr>
        <p:sp>
          <p:nvSpPr>
            <p:cNvPr id="23" name="오각형 22"/>
            <p:cNvSpPr/>
            <p:nvPr/>
          </p:nvSpPr>
          <p:spPr>
            <a:xfrm>
              <a:off x="426751" y="1472786"/>
              <a:ext cx="1320999" cy="444046"/>
            </a:xfrm>
            <a:prstGeom prst="homePlat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solidFill>
                    <a:srgbClr val="04304B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</a:t>
              </a:r>
              <a:endParaRPr lang="ko-KR" altLang="en-US" sz="2000" dirty="0">
                <a:solidFill>
                  <a:srgbClr val="04304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335360" y="1471895"/>
              <a:ext cx="108012" cy="6600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rgbClr val="04304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911424" y="819993"/>
            <a:ext cx="4594944" cy="3531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IOT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센싱데이터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핫스팟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0" name="Picture 7" descr="C:\Users\데이터분석센터\Downloads\spinner-circ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0" y="764704"/>
            <a:ext cx="463776" cy="46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-23149" y="5229200"/>
            <a:ext cx="12215149" cy="1152131"/>
          </a:xfrm>
          <a:prstGeom prst="rect">
            <a:avLst/>
          </a:prstGeom>
          <a:solidFill>
            <a:srgbClr val="0430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 지역구별로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센싱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데이터의 패턴 차이가 있음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8" name="Picture 6" descr="C:\Users\데이터분석센터\Desktop\CO 09~12시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2" t="11004" r="15212" b="7443"/>
          <a:stretch/>
        </p:blipFill>
        <p:spPr bwMode="auto">
          <a:xfrm>
            <a:off x="2639616" y="2131408"/>
            <a:ext cx="2229046" cy="2520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7" descr="C:\Users\데이터분석센터\Desktop\CO 12~15시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3" t="8629" r="14094" b="6923"/>
          <a:stretch/>
        </p:blipFill>
        <p:spPr bwMode="auto">
          <a:xfrm>
            <a:off x="5151267" y="2131408"/>
            <a:ext cx="2231288" cy="2520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8" descr="C:\Users\데이터분석센터\Desktop\CO 15~18시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t="10012" r="13947" b="6737"/>
          <a:stretch/>
        </p:blipFill>
        <p:spPr bwMode="auto">
          <a:xfrm>
            <a:off x="7665161" y="2131408"/>
            <a:ext cx="2247263" cy="2520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2941289" y="4694704"/>
            <a:ext cx="1625699" cy="317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≪09~12</a:t>
            </a:r>
            <a:r>
              <a:rPr lang="ko-KR" altLang="en-US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  <a:r>
              <a:rPr lang="en-US" altLang="ko-KR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≫</a:t>
            </a:r>
            <a:endParaRPr lang="ko-KR" altLang="en-US" dirty="0">
              <a:solidFill>
                <a:srgbClr val="0430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454061" y="4696152"/>
            <a:ext cx="1625699" cy="317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≪12~15</a:t>
            </a:r>
            <a:r>
              <a:rPr lang="ko-KR" altLang="en-US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  <a:r>
              <a:rPr lang="en-US" altLang="ko-KR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≫</a:t>
            </a:r>
            <a:endParaRPr lang="ko-KR" altLang="en-US" dirty="0">
              <a:solidFill>
                <a:srgbClr val="0430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975942" y="4651408"/>
            <a:ext cx="1625699" cy="317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≪15~18</a:t>
            </a:r>
            <a:r>
              <a:rPr lang="ko-KR" altLang="en-US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  <a:r>
              <a:rPr lang="en-US" altLang="ko-KR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≫</a:t>
            </a:r>
            <a:endParaRPr lang="ko-KR" altLang="en-US" dirty="0">
              <a:solidFill>
                <a:srgbClr val="0430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436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 descr="C:\Users\데이터분석센터\Desktop\이미지\voc_유성구_Map\voc_유성구_09~12_Map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01" t="22312" r="46598" b="7327"/>
          <a:stretch/>
        </p:blipFill>
        <p:spPr bwMode="auto">
          <a:xfrm>
            <a:off x="6436261" y="2209384"/>
            <a:ext cx="1615944" cy="18468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" descr="C:\Users\데이터분석센터\Desktop\이미지\voc_유성구_Map\voc_유성구_12~15_Map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6" t="22616" r="46909" b="8466"/>
          <a:stretch/>
        </p:blipFill>
        <p:spPr bwMode="auto">
          <a:xfrm>
            <a:off x="8299439" y="2209384"/>
            <a:ext cx="1629161" cy="18468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C:\Users\데이터분석센터\Desktop\이미지\voc_유성구_Map\voc_유성구_15~18_Map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0" t="21481" r="46682" b="8258"/>
          <a:stretch/>
        </p:blipFill>
        <p:spPr bwMode="auto">
          <a:xfrm>
            <a:off x="10124494" y="2192037"/>
            <a:ext cx="1604467" cy="18468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2BBB-BC90-4449-87AC-6E4BAEB8A97B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4023362" y="82737"/>
            <a:ext cx="8087358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</a:pPr>
            <a:r>
              <a:rPr lang="en-US" altLang="ko-KR" dirty="0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</a:t>
            </a:r>
            <a:endParaRPr lang="ko-KR" altLang="en-US" dirty="0">
              <a:solidFill>
                <a:srgbClr val="04304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931921" y="0"/>
            <a:ext cx="8260079" cy="633362"/>
          </a:xfrm>
          <a:prstGeom prst="rect">
            <a:avLst/>
          </a:prstGeom>
          <a:noFill/>
          <a:ln w="12700">
            <a:solidFill>
              <a:srgbClr val="043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0" y="0"/>
            <a:ext cx="3931921" cy="633362"/>
          </a:xfrm>
          <a:prstGeom prst="rect">
            <a:avLst/>
          </a:prstGeom>
          <a:solidFill>
            <a:srgbClr val="04304B"/>
          </a:solidFill>
          <a:ln>
            <a:solidFill>
              <a:srgbClr val="043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81281" y="62765"/>
            <a:ext cx="375919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 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en-US" altLang="ko-KR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Analysis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096000" y="1471895"/>
            <a:ext cx="1428809" cy="660070"/>
            <a:chOff x="6096000" y="1471895"/>
            <a:chExt cx="1428809" cy="660070"/>
          </a:xfrm>
        </p:grpSpPr>
        <p:sp>
          <p:nvSpPr>
            <p:cNvPr id="33" name="오각형 32"/>
            <p:cNvSpPr/>
            <p:nvPr/>
          </p:nvSpPr>
          <p:spPr>
            <a:xfrm>
              <a:off x="6203810" y="1472786"/>
              <a:ext cx="1320999" cy="444046"/>
            </a:xfrm>
            <a:prstGeom prst="homePlat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smtClean="0">
                  <a:solidFill>
                    <a:srgbClr val="04304B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유성구</a:t>
              </a:r>
              <a:endParaRPr lang="ko-KR" altLang="en-US" sz="2000" dirty="0">
                <a:solidFill>
                  <a:srgbClr val="04304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096000" y="1471895"/>
              <a:ext cx="108012" cy="6600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rgbClr val="04304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335360" y="1471895"/>
            <a:ext cx="1412390" cy="660070"/>
            <a:chOff x="335360" y="1471895"/>
            <a:chExt cx="1412390" cy="660070"/>
          </a:xfrm>
        </p:grpSpPr>
        <p:sp>
          <p:nvSpPr>
            <p:cNvPr id="23" name="오각형 22"/>
            <p:cNvSpPr/>
            <p:nvPr/>
          </p:nvSpPr>
          <p:spPr>
            <a:xfrm>
              <a:off x="426751" y="1472786"/>
              <a:ext cx="1320999" cy="444046"/>
            </a:xfrm>
            <a:prstGeom prst="homePlat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smtClean="0">
                  <a:solidFill>
                    <a:srgbClr val="04304B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서구</a:t>
              </a:r>
              <a:endParaRPr lang="ko-KR" altLang="en-US" sz="2000" dirty="0">
                <a:solidFill>
                  <a:srgbClr val="04304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335360" y="1471895"/>
              <a:ext cx="108012" cy="6600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rgbClr val="04304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7" name="모서리가 둥근 직사각형 36"/>
          <p:cNvSpPr/>
          <p:nvPr/>
        </p:nvSpPr>
        <p:spPr>
          <a:xfrm>
            <a:off x="10272464" y="685980"/>
            <a:ext cx="1838256" cy="6047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rgbClr val="04304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※ VOCs</a:t>
            </a:r>
            <a:endParaRPr lang="ko-KR" altLang="en-US" sz="2000" dirty="0">
              <a:solidFill>
                <a:srgbClr val="04304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436261" y="4048080"/>
            <a:ext cx="1625699" cy="317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≪09~12</a:t>
            </a:r>
            <a:r>
              <a:rPr lang="ko-KR" altLang="en-US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  <a:r>
              <a:rPr lang="en-US" altLang="ko-KR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≫</a:t>
            </a:r>
            <a:endParaRPr lang="ko-KR" altLang="en-US" dirty="0">
              <a:solidFill>
                <a:srgbClr val="0430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8302901" y="4048080"/>
            <a:ext cx="1625699" cy="317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≪12~15</a:t>
            </a:r>
            <a:r>
              <a:rPr lang="ko-KR" altLang="en-US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  <a:r>
              <a:rPr lang="en-US" altLang="ko-KR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≫</a:t>
            </a:r>
            <a:endParaRPr lang="ko-KR" altLang="en-US" dirty="0">
              <a:solidFill>
                <a:srgbClr val="0430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153179" y="4048080"/>
            <a:ext cx="1625699" cy="317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≪15~18</a:t>
            </a:r>
            <a:r>
              <a:rPr lang="ko-KR" altLang="en-US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  <a:r>
              <a:rPr lang="en-US" altLang="ko-KR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≫</a:t>
            </a:r>
            <a:endParaRPr lang="ko-KR" altLang="en-US" dirty="0">
              <a:solidFill>
                <a:srgbClr val="0430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77510" y="2209384"/>
            <a:ext cx="1625699" cy="2155720"/>
            <a:chOff x="577510" y="2209384"/>
            <a:chExt cx="1625699" cy="2155720"/>
          </a:xfrm>
        </p:grpSpPr>
        <p:pic>
          <p:nvPicPr>
            <p:cNvPr id="25" name="Picture 9" descr="C:\Users\데이터분석센터\Desktop\이미지\voc_서구_Map\voc_서구_09~12_Map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30" t="22543" r="46541" b="7407"/>
            <a:stretch/>
          </p:blipFill>
          <p:spPr bwMode="auto">
            <a:xfrm>
              <a:off x="580376" y="2209384"/>
              <a:ext cx="1619967" cy="18468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직사각형 50"/>
            <p:cNvSpPr/>
            <p:nvPr/>
          </p:nvSpPr>
          <p:spPr>
            <a:xfrm>
              <a:off x="577510" y="4048080"/>
              <a:ext cx="1625699" cy="3170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0430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≪09~12</a:t>
              </a:r>
              <a:r>
                <a:rPr lang="ko-KR" altLang="en-US" dirty="0" smtClean="0">
                  <a:solidFill>
                    <a:srgbClr val="0430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</a:t>
              </a:r>
              <a:r>
                <a:rPr lang="en-US" altLang="ko-KR" dirty="0">
                  <a:solidFill>
                    <a:srgbClr val="0430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≫</a:t>
              </a:r>
              <a:endParaRPr lang="ko-KR" altLang="en-US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364647" y="2209384"/>
            <a:ext cx="1625699" cy="2155720"/>
            <a:chOff x="2411134" y="2209384"/>
            <a:chExt cx="1625699" cy="2155720"/>
          </a:xfrm>
        </p:grpSpPr>
        <p:pic>
          <p:nvPicPr>
            <p:cNvPr id="26" name="Picture 10" descr="C:\Users\데이터분석센터\Desktop\이미지\voc_서구_Map\voc_서구_12~15_Map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29" t="22543" r="46543" b="7407"/>
            <a:stretch/>
          </p:blipFill>
          <p:spPr bwMode="auto">
            <a:xfrm>
              <a:off x="2413590" y="2209384"/>
              <a:ext cx="1620786" cy="18468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직사각형 51"/>
            <p:cNvSpPr/>
            <p:nvPr/>
          </p:nvSpPr>
          <p:spPr>
            <a:xfrm>
              <a:off x="2411134" y="4048080"/>
              <a:ext cx="1625699" cy="3170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0430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≪12~15</a:t>
              </a:r>
              <a:r>
                <a:rPr lang="ko-KR" altLang="en-US" dirty="0" smtClean="0">
                  <a:solidFill>
                    <a:srgbClr val="0430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</a:t>
              </a:r>
              <a:r>
                <a:rPr lang="en-US" altLang="ko-KR" dirty="0" smtClean="0">
                  <a:solidFill>
                    <a:srgbClr val="0430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dirty="0">
                  <a:solidFill>
                    <a:srgbClr val="0430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≫</a:t>
              </a:r>
              <a:endParaRPr lang="ko-KR" altLang="en-US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151784" y="2209384"/>
            <a:ext cx="1625699" cy="2155720"/>
            <a:chOff x="4151784" y="2209384"/>
            <a:chExt cx="1625699" cy="2155720"/>
          </a:xfrm>
        </p:grpSpPr>
        <p:pic>
          <p:nvPicPr>
            <p:cNvPr id="28" name="Picture 11" descr="C:\Users\데이터분석센터\Desktop\이미지\voc_서구_Map\voc_서구_15~18_Map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40" t="22424" r="46521" b="7620"/>
            <a:stretch/>
          </p:blipFill>
          <p:spPr bwMode="auto">
            <a:xfrm>
              <a:off x="4152907" y="2209384"/>
              <a:ext cx="1623453" cy="18468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직사각형 52"/>
            <p:cNvSpPr/>
            <p:nvPr/>
          </p:nvSpPr>
          <p:spPr>
            <a:xfrm>
              <a:off x="4151784" y="4048080"/>
              <a:ext cx="1625699" cy="3170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0430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≪15~18</a:t>
              </a:r>
              <a:r>
                <a:rPr lang="ko-KR" altLang="en-US" dirty="0" smtClean="0">
                  <a:solidFill>
                    <a:srgbClr val="0430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</a:t>
              </a:r>
              <a:r>
                <a:rPr lang="en-US" altLang="ko-KR" dirty="0">
                  <a:solidFill>
                    <a:srgbClr val="0430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≫</a:t>
              </a:r>
              <a:endParaRPr lang="ko-KR" altLang="en-US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56" name="직사각형 55"/>
          <p:cNvSpPr/>
          <p:nvPr/>
        </p:nvSpPr>
        <p:spPr>
          <a:xfrm>
            <a:off x="-23149" y="5229200"/>
            <a:ext cx="12215149" cy="1152131"/>
          </a:xfrm>
          <a:prstGeom prst="rect">
            <a:avLst/>
          </a:prstGeom>
          <a:solidFill>
            <a:srgbClr val="0430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지역구에 따라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센싱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데이터의 패턴 차이가 있음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115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2BBB-BC90-4449-87AC-6E4BAEB8A97B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4023362" y="82737"/>
            <a:ext cx="8087358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</a:pPr>
            <a:r>
              <a:rPr lang="en-US" altLang="ko-KR" dirty="0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</a:t>
            </a:r>
            <a:endParaRPr lang="ko-KR" altLang="en-US" dirty="0">
              <a:solidFill>
                <a:srgbClr val="04304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931921" y="0"/>
            <a:ext cx="8260079" cy="633362"/>
          </a:xfrm>
          <a:prstGeom prst="rect">
            <a:avLst/>
          </a:prstGeom>
          <a:noFill/>
          <a:ln w="12700">
            <a:solidFill>
              <a:srgbClr val="043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0" y="0"/>
            <a:ext cx="3931921" cy="633362"/>
          </a:xfrm>
          <a:prstGeom prst="rect">
            <a:avLst/>
          </a:prstGeom>
          <a:solidFill>
            <a:srgbClr val="04304B"/>
          </a:solidFill>
          <a:ln>
            <a:solidFill>
              <a:srgbClr val="043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81281" y="62765"/>
            <a:ext cx="375919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 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en-US" altLang="ko-KR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Analysis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11424" y="819993"/>
            <a:ext cx="4824536" cy="3531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IOT </a:t>
            </a:r>
            <a:r>
              <a:rPr lang="ko-KR" altLang="en-US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센싱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데이터와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이용량의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상관분석</a:t>
            </a:r>
          </a:p>
        </p:txBody>
      </p:sp>
      <p:pic>
        <p:nvPicPr>
          <p:cNvPr id="19" name="Picture 7" descr="C:\Users\데이터분석센터\Downloads\spinner-circ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0" y="764704"/>
            <a:ext cx="463776" cy="46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모서리가 둥근 직사각형 19"/>
          <p:cNvSpPr/>
          <p:nvPr/>
        </p:nvSpPr>
        <p:spPr>
          <a:xfrm>
            <a:off x="10272464" y="685980"/>
            <a:ext cx="1838256" cy="6047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rgbClr val="04304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※ PM10</a:t>
            </a:r>
            <a:endParaRPr lang="ko-KR" altLang="en-US" sz="2000" dirty="0">
              <a:solidFill>
                <a:srgbClr val="04304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-23149" y="5229200"/>
            <a:ext cx="12215149" cy="1152131"/>
          </a:xfrm>
          <a:prstGeom prst="rect">
            <a:avLst/>
          </a:prstGeom>
          <a:solidFill>
            <a:srgbClr val="0430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센싱데이터와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이용량의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패턴을 통해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이용량을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예측할 때 활용할 수 있음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3228737" y="1905034"/>
            <a:ext cx="1428809" cy="660070"/>
            <a:chOff x="6096000" y="1471895"/>
            <a:chExt cx="1428809" cy="660070"/>
          </a:xfrm>
        </p:grpSpPr>
        <p:sp>
          <p:nvSpPr>
            <p:cNvPr id="49" name="오각형 48"/>
            <p:cNvSpPr/>
            <p:nvPr/>
          </p:nvSpPr>
          <p:spPr>
            <a:xfrm>
              <a:off x="6203810" y="1472786"/>
              <a:ext cx="1320999" cy="444046"/>
            </a:xfrm>
            <a:prstGeom prst="homePlat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solidFill>
                    <a:srgbClr val="04304B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12~15</a:t>
              </a:r>
              <a:r>
                <a:rPr lang="ko-KR" altLang="en-US" sz="2000" dirty="0" smtClean="0">
                  <a:solidFill>
                    <a:srgbClr val="04304B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시</a:t>
              </a:r>
              <a:endParaRPr lang="ko-KR" altLang="en-US" sz="2000" dirty="0">
                <a:solidFill>
                  <a:srgbClr val="04304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6096000" y="1471895"/>
              <a:ext cx="108012" cy="6600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rgbClr val="04304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335360" y="1905034"/>
            <a:ext cx="1412390" cy="660070"/>
            <a:chOff x="335360" y="1471895"/>
            <a:chExt cx="1412390" cy="660070"/>
          </a:xfrm>
        </p:grpSpPr>
        <p:sp>
          <p:nvSpPr>
            <p:cNvPr id="52" name="오각형 51"/>
            <p:cNvSpPr/>
            <p:nvPr/>
          </p:nvSpPr>
          <p:spPr>
            <a:xfrm>
              <a:off x="426751" y="1472786"/>
              <a:ext cx="1320999" cy="444046"/>
            </a:xfrm>
            <a:prstGeom prst="homePlat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rgbClr val="04304B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09~12</a:t>
              </a:r>
              <a:r>
                <a:rPr lang="ko-KR" altLang="en-US" sz="2000" dirty="0">
                  <a:solidFill>
                    <a:srgbClr val="04304B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시</a:t>
              </a: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335360" y="1471895"/>
              <a:ext cx="108012" cy="6600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rgbClr val="04304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0" y="2565104"/>
            <a:ext cx="2473846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737" y="2565104"/>
            <a:ext cx="2404478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533" y="2565104"/>
            <a:ext cx="2257412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4" name="그룹 53"/>
          <p:cNvGrpSpPr/>
          <p:nvPr/>
        </p:nvGrpSpPr>
        <p:grpSpPr>
          <a:xfrm>
            <a:off x="6138533" y="1905034"/>
            <a:ext cx="1428809" cy="660070"/>
            <a:chOff x="6096000" y="1471895"/>
            <a:chExt cx="1428809" cy="660070"/>
          </a:xfrm>
        </p:grpSpPr>
        <p:sp>
          <p:nvSpPr>
            <p:cNvPr id="55" name="오각형 54"/>
            <p:cNvSpPr/>
            <p:nvPr/>
          </p:nvSpPr>
          <p:spPr>
            <a:xfrm>
              <a:off x="6203810" y="1472786"/>
              <a:ext cx="1320999" cy="444046"/>
            </a:xfrm>
            <a:prstGeom prst="homePlat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solidFill>
                    <a:srgbClr val="04304B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15~18</a:t>
              </a:r>
              <a:r>
                <a:rPr lang="ko-KR" altLang="en-US" sz="2000" dirty="0" smtClean="0">
                  <a:solidFill>
                    <a:srgbClr val="04304B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시</a:t>
              </a:r>
              <a:endParaRPr lang="ko-KR" altLang="en-US" sz="2000" dirty="0">
                <a:solidFill>
                  <a:srgbClr val="04304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6096000" y="1471895"/>
              <a:ext cx="108012" cy="6600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rgbClr val="04304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9048328" y="1905034"/>
            <a:ext cx="1428809" cy="660070"/>
            <a:chOff x="6096000" y="1471895"/>
            <a:chExt cx="1428809" cy="660070"/>
          </a:xfrm>
        </p:grpSpPr>
        <p:sp>
          <p:nvSpPr>
            <p:cNvPr id="58" name="오각형 57"/>
            <p:cNvSpPr/>
            <p:nvPr/>
          </p:nvSpPr>
          <p:spPr>
            <a:xfrm>
              <a:off x="6203810" y="1472786"/>
              <a:ext cx="1320999" cy="444046"/>
            </a:xfrm>
            <a:prstGeom prst="homePlat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smtClean="0">
                  <a:solidFill>
                    <a:srgbClr val="04304B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전체시간</a:t>
              </a:r>
              <a:endParaRPr lang="ko-KR" altLang="en-US" sz="2000" dirty="0">
                <a:solidFill>
                  <a:srgbClr val="04304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6096000" y="1471895"/>
              <a:ext cx="108012" cy="6600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rgbClr val="04304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328" y="2565104"/>
            <a:ext cx="2252153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945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0" y="3645024"/>
            <a:ext cx="12192000" cy="27363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2BBB-BC90-4449-87AC-6E4BAEB8A97B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4023362" y="82737"/>
            <a:ext cx="808735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</a:pPr>
            <a:r>
              <a:rPr lang="en-US" altLang="ko-KR" dirty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</a:t>
            </a:r>
            <a:endParaRPr lang="ko-KR" altLang="en-US" dirty="0">
              <a:solidFill>
                <a:srgbClr val="04304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31921" y="0"/>
            <a:ext cx="8260079" cy="633362"/>
          </a:xfrm>
          <a:prstGeom prst="rect">
            <a:avLst/>
          </a:prstGeom>
          <a:noFill/>
          <a:ln w="12700">
            <a:solidFill>
              <a:srgbClr val="043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0" y="0"/>
            <a:ext cx="3931921" cy="633362"/>
          </a:xfrm>
          <a:prstGeom prst="rect">
            <a:avLst/>
          </a:prstGeom>
          <a:solidFill>
            <a:srgbClr val="04304B"/>
          </a:solidFill>
          <a:ln>
            <a:solidFill>
              <a:srgbClr val="043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81281" y="62765"/>
            <a:ext cx="375919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 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en-US" altLang="ko-KR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Analysis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11424" y="819993"/>
            <a:ext cx="4680521" cy="3531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시계열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분석</a:t>
            </a:r>
          </a:p>
        </p:txBody>
      </p:sp>
      <p:pic>
        <p:nvPicPr>
          <p:cNvPr id="13" name="Picture 7" descr="C:\Users\데이터분석센터\Downloads\spinner-circ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0" y="764704"/>
            <a:ext cx="463776" cy="46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3343038" y="672556"/>
            <a:ext cx="4481154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1600" dirty="0" err="1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타슈</a:t>
            </a:r>
            <a:r>
              <a:rPr lang="en-US" altLang="ko-KR" sz="1600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 </a:t>
            </a:r>
            <a:r>
              <a:rPr lang="ko-KR" altLang="en-US" sz="1600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데이터의 주기성을 확보 후</a:t>
            </a:r>
            <a:r>
              <a:rPr lang="en-US" altLang="ko-KR" sz="1600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 err="1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시계열</a:t>
            </a:r>
            <a:r>
              <a:rPr lang="ko-KR" altLang="en-US" sz="1600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분석 진행</a:t>
            </a:r>
            <a:endParaRPr lang="ko-KR" altLang="en-US" sz="1600" dirty="0">
              <a:solidFill>
                <a:srgbClr val="0430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751270" y="1340768"/>
            <a:ext cx="4637615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시계열</a:t>
            </a:r>
            <a:r>
              <a:rPr lang="ko-KR" altLang="en-US" sz="2000" dirty="0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 구성</a:t>
            </a:r>
            <a:endParaRPr lang="ko-KR" altLang="en-US" sz="2000" dirty="0">
              <a:solidFill>
                <a:srgbClr val="04304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357" y="1709807"/>
            <a:ext cx="12029439" cy="143116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+mj-lt"/>
              <a:buAutoNum type="alphaUcPeriod"/>
            </a:pPr>
            <a:r>
              <a:rPr lang="ko-KR" altLang="en-US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dirty="0" err="1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타슈</a:t>
            </a:r>
            <a:r>
              <a:rPr lang="ko-KR" altLang="en-US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 </a:t>
            </a:r>
            <a:r>
              <a:rPr lang="ko-KR" altLang="en-US" dirty="0" err="1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이용량의</a:t>
            </a:r>
            <a:r>
              <a:rPr lang="ko-KR" altLang="en-US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시간대를 </a:t>
            </a:r>
            <a:r>
              <a:rPr lang="en-US" altLang="ko-KR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05~23</a:t>
            </a:r>
            <a:r>
              <a:rPr lang="ko-KR" altLang="en-US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시로 고정하여 </a:t>
            </a:r>
            <a:r>
              <a:rPr lang="ko-KR" altLang="en-US" sz="2000" dirty="0">
                <a:solidFill>
                  <a:srgbClr val="04304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주기 </a:t>
            </a:r>
            <a:r>
              <a:rPr lang="en-US" altLang="ko-KR" sz="2000" dirty="0">
                <a:solidFill>
                  <a:srgbClr val="04304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19</a:t>
            </a:r>
            <a:r>
              <a:rPr lang="ko-KR" altLang="en-US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 </a:t>
            </a:r>
            <a:r>
              <a:rPr lang="ko-KR" altLang="en-US" dirty="0" err="1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시계열</a:t>
            </a:r>
            <a:r>
              <a:rPr lang="ko-KR" altLang="en-US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데이터 </a:t>
            </a:r>
            <a:r>
              <a:rPr lang="ko-KR" altLang="en-US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생성</a:t>
            </a:r>
            <a:endParaRPr lang="en-US" altLang="ko-KR" dirty="0" smtClean="0">
              <a:solidFill>
                <a:srgbClr val="0430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lphaUcPeriod"/>
            </a:pPr>
            <a:r>
              <a:rPr lang="en-US" altLang="ko-KR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ko-KR" altLang="en-US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과정에서 서구와 유성구를 추출</a:t>
            </a:r>
            <a:endParaRPr lang="en-US" altLang="ko-KR" dirty="0" smtClean="0">
              <a:solidFill>
                <a:srgbClr val="0430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lphaUcPeriod"/>
            </a:pPr>
            <a:r>
              <a:rPr lang="en-US" altLang="ko-KR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 </a:t>
            </a:r>
            <a:r>
              <a:rPr lang="ko-KR" altLang="en-US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과정 후 해당 구 안에서 </a:t>
            </a:r>
            <a:r>
              <a:rPr lang="ko-KR" altLang="en-US" dirty="0" err="1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이용량이</a:t>
            </a:r>
            <a:r>
              <a:rPr lang="ko-KR" altLang="en-US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가장 활발했던 </a:t>
            </a:r>
            <a:r>
              <a:rPr lang="ko-KR" altLang="en-US" sz="2000" dirty="0" smtClean="0">
                <a:solidFill>
                  <a:srgbClr val="04304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서구의 스테이션 </a:t>
            </a:r>
            <a:r>
              <a:rPr lang="en-US" altLang="ko-KR" sz="2000" dirty="0" smtClean="0">
                <a:solidFill>
                  <a:srgbClr val="04304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en-US" altLang="ko-KR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en-US" altLang="ko-KR" sz="2000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rgbClr val="04304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유성구의 스테이션 </a:t>
            </a:r>
            <a:r>
              <a:rPr lang="en-US" altLang="ko-KR" sz="2000" dirty="0" smtClean="0">
                <a:solidFill>
                  <a:srgbClr val="04304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31</a:t>
            </a:r>
            <a:r>
              <a:rPr lang="ko-KR" altLang="en-US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분석대상으로 삼음</a:t>
            </a:r>
            <a:endParaRPr lang="ko-KR" altLang="en-US" dirty="0">
              <a:solidFill>
                <a:srgbClr val="0430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688124" y="3859014"/>
            <a:ext cx="10815752" cy="2308324"/>
            <a:chOff x="464824" y="3591014"/>
            <a:chExt cx="10815752" cy="2308324"/>
          </a:xfrm>
        </p:grpSpPr>
        <p:sp>
          <p:nvSpPr>
            <p:cNvPr id="46" name="직사각형 45"/>
            <p:cNvSpPr/>
            <p:nvPr/>
          </p:nvSpPr>
          <p:spPr>
            <a:xfrm>
              <a:off x="464824" y="3591014"/>
              <a:ext cx="5318512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dj_seo_3 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&lt;- read.csv(</a:t>
              </a:r>
              <a:r>
                <a:rPr lang="en-US" altLang="ko-KR" sz="12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file.choose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(), header=T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 # 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입력</a:t>
              </a: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library(TTR)</a:t>
              </a:r>
            </a:p>
            <a:p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library(forecast)</a:t>
              </a:r>
            </a:p>
            <a:p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dj_seo_3.ts &lt;- </a:t>
              </a:r>
              <a:r>
                <a:rPr lang="en-US" altLang="ko-KR" sz="12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ts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(dj_seo_3[6], </a:t>
              </a:r>
              <a:r>
                <a:rPr lang="en-US" altLang="ko-KR" sz="12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st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=1, end=19, </a:t>
              </a:r>
              <a:r>
                <a:rPr lang="en-US" altLang="ko-KR" sz="12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fr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=19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 # </a:t>
              </a:r>
              <a:r>
                <a:rPr lang="ko-KR" altLang="en-US" sz="1200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시계열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데이터 정의</a:t>
              </a: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12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plot.ts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(dj_seo_3.ts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dj_seo_3.ts_diff1 &lt;- diff(dj_seo_3.ts, differences=1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 # 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차분 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</a:p>
            <a:p>
              <a:endPara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1200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plot.ts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(dj_seo_3.ts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  <a:p>
              <a:r>
                <a:rPr lang="en-US" altLang="ko-KR" sz="12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plot.ts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(dj_seo_3.ts_diff1) # 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차분 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만 해도 어느 정도 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stationary</a:t>
              </a: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951984" y="3591014"/>
              <a:ext cx="5328592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acf</a:t>
              </a:r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(dj_seo_3.ts_diff1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en-US" altLang="ko-KR" sz="12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lag.max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=20) # MA 2</a:t>
              </a:r>
            </a:p>
            <a:p>
              <a:r>
                <a:rPr lang="en-US" altLang="ko-KR" sz="12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pacf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(dj_seo_3.ts_diff1, </a:t>
              </a:r>
              <a:r>
                <a:rPr lang="en-US" altLang="ko-KR" sz="12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lag.max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=20) # AR 1</a:t>
              </a:r>
            </a:p>
            <a:p>
              <a:endPara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# 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ARIMA(1,1,2) </a:t>
              </a:r>
              <a:r>
                <a:rPr lang="ko-KR" altLang="en-US" sz="12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적용</a:t>
              </a:r>
              <a:endPara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lvl="0"/>
              <a:endParaRPr lang="en-US" altLang="ko-KR" sz="12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lvl="0"/>
              <a:r>
                <a:rPr lang="en-US" altLang="ko-KR" sz="12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dj_seo_3.ts_arima &lt;- </a:t>
              </a:r>
              <a:r>
                <a:rPr lang="en-US" altLang="ko-KR" sz="1200" dirty="0" err="1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arima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(dj_seo_3.ts, order=c(1,1,2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)) # ARIMA 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모형 적용</a:t>
              </a:r>
              <a:endParaRPr lang="en-US" altLang="ko-KR" sz="12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lvl="0"/>
              <a:r>
                <a:rPr lang="en-US" altLang="ko-KR" sz="12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dj_seo_3.ts_arima</a:t>
              </a:r>
            </a:p>
            <a:p>
              <a:pPr lvl="0"/>
              <a:endParaRPr lang="en-US" altLang="ko-KR" sz="12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lvl="0"/>
              <a:r>
                <a:rPr lang="en-US" altLang="ko-KR" sz="12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dj_seo_3.ts_forecast &lt;- </a:t>
              </a:r>
              <a:r>
                <a:rPr lang="en-US" altLang="ko-KR" sz="1200" dirty="0" err="1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forecast.Arima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(dj_seo_3.ts_arima,h=5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 # 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예측</a:t>
              </a:r>
              <a:endParaRPr lang="en-US" altLang="ko-KR" sz="12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lvl="0"/>
              <a:r>
                <a:rPr lang="en-US" altLang="ko-KR" sz="1200" dirty="0" smtClean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dj_seo_3.ts_forecastplot.forecast(dj_seo_3.ts_forecast)</a:t>
              </a:r>
              <a:endParaRPr lang="en-US" altLang="ko-KR" sz="12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8388885" y="3232603"/>
            <a:ext cx="3803116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시계열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분석 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 CODE(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서구 스테이션 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3)</a:t>
            </a:r>
          </a:p>
        </p:txBody>
      </p:sp>
    </p:spTree>
    <p:extLst>
      <p:ext uri="{BB962C8B-B14F-4D97-AF65-F5344CB8AC3E}">
        <p14:creationId xmlns:p14="http://schemas.microsoft.com/office/powerpoint/2010/main" val="239031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2BBB-BC90-4449-87AC-6E4BAEB8A97B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7268604" y="18232"/>
            <a:ext cx="4242581" cy="6839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Introduction</a:t>
            </a:r>
          </a:p>
          <a:p>
            <a:pPr lvl="1"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선정 배경</a:t>
            </a:r>
            <a:endParaRPr lang="en-US" altLang="ko-KR" dirty="0" smtClean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3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및 분석 목표 설정</a:t>
            </a:r>
            <a:endParaRPr lang="en-US" altLang="ko-KR" dirty="0" smtClean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30000"/>
              </a:lnSpc>
            </a:pP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Analysis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개요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전처리</a:t>
            </a:r>
            <a:endParaRPr lang="en-US" altLang="ko-KR" dirty="0" smtClean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3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03 1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</a:t>
            </a:r>
            <a:r>
              <a:rPr lang="en-US" altLang="ko-KR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2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</a:t>
            </a:r>
            <a:r>
              <a:rPr lang="en-US" altLang="ko-KR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/3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</a:t>
            </a:r>
            <a:endParaRPr lang="en-US" altLang="ko-KR" dirty="0" smtClean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30000"/>
              </a:lnSpc>
            </a:pPr>
            <a:endParaRPr lang="en-US" altLang="ko-KR" dirty="0" smtClean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Conclusion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  <a:endParaRPr lang="en-US" altLang="ko-KR" dirty="0" smtClean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3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 방안</a:t>
            </a:r>
            <a:endParaRPr lang="en-US" altLang="ko-KR" dirty="0" smtClean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3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제언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-6" y="0"/>
            <a:ext cx="6291368" cy="6981372"/>
            <a:chOff x="-6" y="0"/>
            <a:chExt cx="6291368" cy="6981372"/>
          </a:xfrm>
        </p:grpSpPr>
        <p:grpSp>
          <p:nvGrpSpPr>
            <p:cNvPr id="10" name="그룹 9"/>
            <p:cNvGrpSpPr/>
            <p:nvPr/>
          </p:nvGrpSpPr>
          <p:grpSpPr>
            <a:xfrm>
              <a:off x="-6" y="0"/>
              <a:ext cx="6291368" cy="6981372"/>
              <a:chOff x="-5" y="0"/>
              <a:chExt cx="4728163" cy="6981372"/>
            </a:xfrm>
          </p:grpSpPr>
          <p:sp>
            <p:nvSpPr>
              <p:cNvPr id="6" name="직사각형 5"/>
              <p:cNvSpPr/>
              <p:nvPr/>
            </p:nvSpPr>
            <p:spPr>
              <a:xfrm rot="10800000" flipV="1">
                <a:off x="-5" y="0"/>
                <a:ext cx="3808508" cy="6981371"/>
              </a:xfrm>
              <a:prstGeom prst="rect">
                <a:avLst/>
              </a:prstGeom>
              <a:solidFill>
                <a:srgbClr val="0430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8" name="평행 사변형 7"/>
              <p:cNvSpPr/>
              <p:nvPr/>
            </p:nvSpPr>
            <p:spPr>
              <a:xfrm>
                <a:off x="2135564" y="0"/>
                <a:ext cx="2592594" cy="6981372"/>
              </a:xfrm>
              <a:prstGeom prst="parallelogram">
                <a:avLst/>
              </a:prstGeom>
              <a:solidFill>
                <a:srgbClr val="0430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1" name="직사각형 10"/>
            <p:cNvSpPr/>
            <p:nvPr/>
          </p:nvSpPr>
          <p:spPr>
            <a:xfrm>
              <a:off x="2096114" y="2801593"/>
              <a:ext cx="2015025" cy="9971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4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INDEX</a:t>
              </a:r>
            </a:p>
          </p:txBody>
        </p:sp>
      </p:grpSp>
      <p:pic>
        <p:nvPicPr>
          <p:cNvPr id="9" name="Picture 7" descr="C:\Users\데이터분석센터\Downloads\spinner-circ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532" y="2492896"/>
            <a:ext cx="463776" cy="46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7" descr="C:\Users\데이터분석센터\Downloads\spinner-circ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532" y="1052736"/>
            <a:ext cx="463776" cy="46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7" descr="C:\Users\데이터분석센터\Downloads\spinner-circ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532" y="4365104"/>
            <a:ext cx="463776" cy="46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38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053364" y="4227042"/>
            <a:ext cx="3143413" cy="2105805"/>
            <a:chOff x="5904915" y="4355210"/>
            <a:chExt cx="4314090" cy="2890054"/>
          </a:xfrm>
        </p:grpSpPr>
        <p:pic>
          <p:nvPicPr>
            <p:cNvPr id="1031" name="Picture 7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57" r="4881" b="51980"/>
            <a:stretch/>
          </p:blipFill>
          <p:spPr bwMode="auto">
            <a:xfrm>
              <a:off x="5904916" y="4355210"/>
              <a:ext cx="4314089" cy="14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" name="Picture 7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079" r="5069"/>
            <a:stretch/>
          </p:blipFill>
          <p:spPr bwMode="auto">
            <a:xfrm>
              <a:off x="5904915" y="5805264"/>
              <a:ext cx="4314089" cy="14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2BBB-BC90-4449-87AC-6E4BAEB8A97B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4023362" y="82737"/>
            <a:ext cx="808735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</a:pPr>
            <a:r>
              <a:rPr lang="en-US" altLang="ko-KR" dirty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</a:t>
            </a:r>
            <a:endParaRPr lang="ko-KR" altLang="en-US" dirty="0">
              <a:solidFill>
                <a:srgbClr val="04304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31921" y="0"/>
            <a:ext cx="8260079" cy="633362"/>
          </a:xfrm>
          <a:prstGeom prst="rect">
            <a:avLst/>
          </a:prstGeom>
          <a:noFill/>
          <a:ln w="12700">
            <a:solidFill>
              <a:srgbClr val="043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0" y="0"/>
            <a:ext cx="3931921" cy="633362"/>
          </a:xfrm>
          <a:prstGeom prst="rect">
            <a:avLst/>
          </a:prstGeom>
          <a:solidFill>
            <a:srgbClr val="04304B"/>
          </a:solidFill>
          <a:ln>
            <a:solidFill>
              <a:srgbClr val="043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81281" y="62765"/>
            <a:ext cx="375919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 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en-US" altLang="ko-KR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Analysis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11424" y="819993"/>
            <a:ext cx="4680521" cy="3531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분석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시계열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분석</a:t>
            </a:r>
          </a:p>
        </p:txBody>
      </p:sp>
      <p:pic>
        <p:nvPicPr>
          <p:cNvPr id="13" name="Picture 7" descr="C:\Users\데이터분석센터\Downloads\spinner-circ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0" y="764704"/>
            <a:ext cx="463776" cy="46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3343038" y="672556"/>
            <a:ext cx="4481154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1600" dirty="0" err="1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타슈</a:t>
            </a:r>
            <a:r>
              <a:rPr lang="en-US" altLang="ko-KR" sz="1600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 </a:t>
            </a:r>
            <a:r>
              <a:rPr lang="ko-KR" altLang="en-US" sz="1600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데이터의 주기성을 확보 후</a:t>
            </a:r>
            <a:r>
              <a:rPr lang="en-US" altLang="ko-KR" sz="1600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 err="1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시계열</a:t>
            </a:r>
            <a:r>
              <a:rPr lang="ko-KR" altLang="en-US" sz="1600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분석 진행</a:t>
            </a:r>
            <a:endParaRPr lang="ko-KR" altLang="en-US" sz="1600" dirty="0">
              <a:solidFill>
                <a:srgbClr val="0430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46" y="4914769"/>
            <a:ext cx="3784409" cy="144000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864431" y="4134367"/>
            <a:ext cx="3024336" cy="660070"/>
            <a:chOff x="335360" y="1471895"/>
            <a:chExt cx="3024336" cy="660070"/>
          </a:xfrm>
        </p:grpSpPr>
        <p:sp>
          <p:nvSpPr>
            <p:cNvPr id="32" name="오각형 31"/>
            <p:cNvSpPr/>
            <p:nvPr/>
          </p:nvSpPr>
          <p:spPr>
            <a:xfrm>
              <a:off x="1523492" y="1474610"/>
              <a:ext cx="1836204" cy="444046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04304B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STATION 31</a:t>
              </a:r>
              <a:endParaRPr lang="ko-KR" altLang="en-US" dirty="0">
                <a:solidFill>
                  <a:srgbClr val="04304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3" name="오각형 32"/>
            <p:cNvSpPr/>
            <p:nvPr/>
          </p:nvSpPr>
          <p:spPr>
            <a:xfrm>
              <a:off x="426751" y="1472786"/>
              <a:ext cx="1320999" cy="444046"/>
            </a:xfrm>
            <a:prstGeom prst="homePlat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smtClean="0">
                  <a:solidFill>
                    <a:srgbClr val="04304B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유성</a:t>
              </a:r>
              <a:r>
                <a:rPr lang="ko-KR" altLang="en-US" sz="2000" dirty="0">
                  <a:solidFill>
                    <a:srgbClr val="04304B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구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35360" y="1471895"/>
              <a:ext cx="108012" cy="6600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rgbClr val="04304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393524" y="4993712"/>
            <a:ext cx="2103076" cy="46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ARIMA(2,1,2)</a:t>
            </a:r>
          </a:p>
        </p:txBody>
      </p:sp>
      <p:grpSp>
        <p:nvGrpSpPr>
          <p:cNvPr id="36" name="그룹 35"/>
          <p:cNvGrpSpPr/>
          <p:nvPr/>
        </p:nvGrpSpPr>
        <p:grpSpPr>
          <a:xfrm>
            <a:off x="5032113" y="1606264"/>
            <a:ext cx="3185916" cy="2096055"/>
            <a:chOff x="5880830" y="3576663"/>
            <a:chExt cx="4372422" cy="2876673"/>
          </a:xfrm>
        </p:grpSpPr>
        <p:pic>
          <p:nvPicPr>
            <p:cNvPr id="41" name="Picture 6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5" b="51788"/>
            <a:stretch/>
          </p:blipFill>
          <p:spPr bwMode="auto">
            <a:xfrm>
              <a:off x="5880830" y="3576663"/>
              <a:ext cx="4372422" cy="14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icture 6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361"/>
            <a:stretch/>
          </p:blipFill>
          <p:spPr bwMode="auto">
            <a:xfrm>
              <a:off x="5880830" y="5013336"/>
              <a:ext cx="4372422" cy="14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25" y="2164644"/>
            <a:ext cx="3764933" cy="144000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44" name="그룹 43"/>
          <p:cNvGrpSpPr/>
          <p:nvPr/>
        </p:nvGrpSpPr>
        <p:grpSpPr>
          <a:xfrm>
            <a:off x="864431" y="1372556"/>
            <a:ext cx="3024336" cy="660070"/>
            <a:chOff x="335360" y="1471895"/>
            <a:chExt cx="3024336" cy="660070"/>
          </a:xfrm>
        </p:grpSpPr>
        <p:sp>
          <p:nvSpPr>
            <p:cNvPr id="45" name="오각형 44"/>
            <p:cNvSpPr/>
            <p:nvPr/>
          </p:nvSpPr>
          <p:spPr>
            <a:xfrm>
              <a:off x="1523492" y="1483580"/>
              <a:ext cx="1836204" cy="444046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04304B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STATION 3</a:t>
              </a:r>
              <a:endParaRPr lang="ko-KR" altLang="en-US" dirty="0">
                <a:solidFill>
                  <a:srgbClr val="04304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6" name="오각형 45"/>
            <p:cNvSpPr/>
            <p:nvPr/>
          </p:nvSpPr>
          <p:spPr>
            <a:xfrm>
              <a:off x="426751" y="1472786"/>
              <a:ext cx="1320999" cy="444046"/>
            </a:xfrm>
            <a:prstGeom prst="homePlat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smtClean="0">
                  <a:solidFill>
                    <a:srgbClr val="04304B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</a:t>
              </a:r>
              <a:r>
                <a:rPr lang="ko-KR" altLang="en-US" sz="2000" dirty="0">
                  <a:solidFill>
                    <a:srgbClr val="04304B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구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335360" y="1471895"/>
              <a:ext cx="108012" cy="6600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rgbClr val="04304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9393524" y="2368059"/>
            <a:ext cx="2103076" cy="46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ARIMA(1,1,2)</a:t>
            </a:r>
          </a:p>
        </p:txBody>
      </p:sp>
      <p:sp>
        <p:nvSpPr>
          <p:cNvPr id="51" name="아래쪽 화살표 50"/>
          <p:cNvSpPr/>
          <p:nvPr/>
        </p:nvSpPr>
        <p:spPr>
          <a:xfrm rot="16200000">
            <a:off x="8227662" y="2469743"/>
            <a:ext cx="1052347" cy="369097"/>
          </a:xfrm>
          <a:prstGeom prst="downArrow">
            <a:avLst/>
          </a:prstGeom>
          <a:solidFill>
            <a:srgbClr val="0430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아래쪽 화살표 57"/>
          <p:cNvSpPr/>
          <p:nvPr/>
        </p:nvSpPr>
        <p:spPr>
          <a:xfrm rot="16200000">
            <a:off x="8227662" y="5095395"/>
            <a:ext cx="1052347" cy="369097"/>
          </a:xfrm>
          <a:prstGeom prst="downArrow">
            <a:avLst/>
          </a:prstGeom>
          <a:solidFill>
            <a:srgbClr val="0430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335360" y="3861048"/>
            <a:ext cx="11521280" cy="0"/>
          </a:xfrm>
          <a:prstGeom prst="line">
            <a:avLst/>
          </a:prstGeom>
          <a:ln>
            <a:solidFill>
              <a:srgbClr val="04304B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75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2BBB-BC90-4449-87AC-6E4BAEB8A97B}" type="slidenum">
              <a:rPr lang="ko-KR" altLang="en-US" smtClean="0"/>
              <a:t>21</a:t>
            </a:fld>
            <a:endParaRPr lang="ko-KR" altLang="en-US" dirty="0"/>
          </a:p>
        </p:txBody>
      </p:sp>
      <p:pic>
        <p:nvPicPr>
          <p:cNvPr id="37" name="Picture 6" descr="C:\Users\데이터분석센터\Desktop\CO 09~12시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2" t="11004" r="15212" b="7443"/>
          <a:stretch/>
        </p:blipFill>
        <p:spPr bwMode="auto">
          <a:xfrm>
            <a:off x="623392" y="2111272"/>
            <a:ext cx="3361336" cy="380008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직사각형 41"/>
          <p:cNvSpPr/>
          <p:nvPr/>
        </p:nvSpPr>
        <p:spPr>
          <a:xfrm>
            <a:off x="1422923" y="5920288"/>
            <a:ext cx="1625699" cy="317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≪09~12</a:t>
            </a:r>
            <a:r>
              <a:rPr lang="ko-KR" altLang="en-US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  <a:r>
              <a:rPr lang="en-US" altLang="ko-KR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≫</a:t>
            </a:r>
            <a:endParaRPr lang="ko-KR" altLang="en-US" dirty="0">
              <a:solidFill>
                <a:srgbClr val="0430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35360" y="1471895"/>
            <a:ext cx="1412390" cy="660070"/>
            <a:chOff x="335360" y="1471895"/>
            <a:chExt cx="1412390" cy="660070"/>
          </a:xfrm>
        </p:grpSpPr>
        <p:sp>
          <p:nvSpPr>
            <p:cNvPr id="23" name="오각형 22"/>
            <p:cNvSpPr/>
            <p:nvPr/>
          </p:nvSpPr>
          <p:spPr>
            <a:xfrm>
              <a:off x="426751" y="1472786"/>
              <a:ext cx="1320999" cy="444046"/>
            </a:xfrm>
            <a:prstGeom prst="homePlat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solidFill>
                    <a:srgbClr val="04304B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</a:t>
              </a:r>
              <a:endParaRPr lang="ko-KR" altLang="en-US" sz="2000" dirty="0">
                <a:solidFill>
                  <a:srgbClr val="04304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335360" y="1471895"/>
              <a:ext cx="108012" cy="6600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rgbClr val="04304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911424" y="819993"/>
            <a:ext cx="4594944" cy="3531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0" name="Picture 7" descr="C:\Users\데이터분석센터\Downloads\spinner-circ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0" y="764704"/>
            <a:ext cx="463776" cy="46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4079776" y="4437109"/>
            <a:ext cx="7560840" cy="1800203"/>
          </a:xfrm>
          <a:prstGeom prst="rect">
            <a:avLst/>
          </a:prstGeom>
          <a:solidFill>
            <a:srgbClr val="0430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안골네거리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지역은 </a:t>
            </a:r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서대전역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부근의 기차역과 도마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동의 학교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회사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밀집 </a:t>
            </a:r>
            <a:r>
              <a:rPr lang="ko-KR" altLang="en-US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지역으로의 이동에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의한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Hot </a:t>
            </a:r>
            <a:r>
              <a:rPr lang="en-US" altLang="ko-KR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spot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altLang="ko-KR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Cold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spot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지역이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Hot Spot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지역보다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농도가 낮은 이유는 유동 인구 밀도가 비교적 낮고 구역을 넘어가는 크고 작은 도로가 많아 교통량 분산이 잘 된다고 </a:t>
            </a:r>
            <a:r>
              <a:rPr lang="ko-KR" altLang="en-US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추정할 수 있음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="" xmlns:a16="http://schemas.microsoft.com/office/drawing/2014/main" id="{D9DDB04D-2A0A-4EDF-94A0-1C4F661AFE6C}"/>
              </a:ext>
            </a:extLst>
          </p:cNvPr>
          <p:cNvGrpSpPr/>
          <p:nvPr/>
        </p:nvGrpSpPr>
        <p:grpSpPr>
          <a:xfrm>
            <a:off x="5519936" y="1903916"/>
            <a:ext cx="3490952" cy="2389719"/>
            <a:chOff x="2156668" y="70961"/>
            <a:chExt cx="7458075" cy="5105400"/>
          </a:xfrm>
        </p:grpSpPr>
        <p:pic>
          <p:nvPicPr>
            <p:cNvPr id="38" name="그림 37">
              <a:extLst>
                <a:ext uri="{FF2B5EF4-FFF2-40B4-BE49-F238E27FC236}">
                  <a16:creationId xmlns="" xmlns:a16="http://schemas.microsoft.com/office/drawing/2014/main" id="{3BE0EA73-1A98-4DA2-875D-DF9FF227D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56668" y="70961"/>
              <a:ext cx="7458075" cy="5105400"/>
            </a:xfrm>
            <a:prstGeom prst="rect">
              <a:avLst/>
            </a:prstGeom>
          </p:spPr>
        </p:pic>
        <p:sp>
          <p:nvSpPr>
            <p:cNvPr id="39" name="타원 38">
              <a:extLst>
                <a:ext uri="{FF2B5EF4-FFF2-40B4-BE49-F238E27FC236}">
                  <a16:creationId xmlns="" xmlns:a16="http://schemas.microsoft.com/office/drawing/2014/main" id="{3EAD08B9-7091-465A-B787-6A62E19AEB53}"/>
                </a:ext>
              </a:extLst>
            </p:cNvPr>
            <p:cNvSpPr/>
            <p:nvPr/>
          </p:nvSpPr>
          <p:spPr>
            <a:xfrm>
              <a:off x="2452545" y="376409"/>
              <a:ext cx="1438275" cy="1457325"/>
            </a:xfrm>
            <a:prstGeom prst="ellipse">
              <a:avLst/>
            </a:prstGeom>
            <a:solidFill>
              <a:srgbClr val="FF0000">
                <a:alpha val="65000"/>
              </a:srgbClr>
            </a:solidFill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="" xmlns:a16="http://schemas.microsoft.com/office/drawing/2014/main" id="{8F79466E-9D1B-4B33-B6FD-44B61ACC6FE0}"/>
                </a:ext>
              </a:extLst>
            </p:cNvPr>
            <p:cNvSpPr/>
            <p:nvPr/>
          </p:nvSpPr>
          <p:spPr>
            <a:xfrm>
              <a:off x="2785920" y="3290411"/>
              <a:ext cx="1438275" cy="1457325"/>
            </a:xfrm>
            <a:prstGeom prst="ellipse">
              <a:avLst/>
            </a:prstGeom>
            <a:solidFill>
              <a:srgbClr val="FF0000">
                <a:alpha val="65000"/>
              </a:srgbClr>
            </a:solidFill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="" xmlns:a16="http://schemas.microsoft.com/office/drawing/2014/main" id="{1882CD06-9D21-4DFF-8474-34A9F09352C7}"/>
                </a:ext>
              </a:extLst>
            </p:cNvPr>
            <p:cNvSpPr/>
            <p:nvPr/>
          </p:nvSpPr>
          <p:spPr>
            <a:xfrm>
              <a:off x="6200331" y="1894998"/>
              <a:ext cx="1607556" cy="1603668"/>
            </a:xfrm>
            <a:prstGeom prst="ellipse">
              <a:avLst/>
            </a:prstGeom>
            <a:solidFill>
              <a:srgbClr val="FF0000">
                <a:alpha val="65000"/>
              </a:srgbClr>
            </a:solidFill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="" xmlns:a16="http://schemas.microsoft.com/office/drawing/2014/main" id="{2CA30158-9D29-4C0C-B94F-F651CA991F60}"/>
                </a:ext>
              </a:extLst>
            </p:cNvPr>
            <p:cNvSpPr/>
            <p:nvPr/>
          </p:nvSpPr>
          <p:spPr>
            <a:xfrm>
              <a:off x="7934483" y="1166336"/>
              <a:ext cx="1438275" cy="1457325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화살표: 오른쪽 10">
              <a:extLst>
                <a:ext uri="{FF2B5EF4-FFF2-40B4-BE49-F238E27FC236}">
                  <a16:creationId xmlns="" xmlns:a16="http://schemas.microsoft.com/office/drawing/2014/main" id="{888C7B4D-4588-4CE7-8407-81D7F80E4D9E}"/>
                </a:ext>
              </a:extLst>
            </p:cNvPr>
            <p:cNvSpPr/>
            <p:nvPr/>
          </p:nvSpPr>
          <p:spPr>
            <a:xfrm rot="5037304">
              <a:off x="2687537" y="2331060"/>
              <a:ext cx="1247775" cy="456552"/>
            </a:xfrm>
            <a:prstGeom prst="rightArrow">
              <a:avLst/>
            </a:prstGeom>
            <a:solidFill>
              <a:schemeClr val="accent1">
                <a:alpha val="7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화살표: 오른쪽 12">
              <a:extLst>
                <a:ext uri="{FF2B5EF4-FFF2-40B4-BE49-F238E27FC236}">
                  <a16:creationId xmlns="" xmlns:a16="http://schemas.microsoft.com/office/drawing/2014/main" id="{74D3F81F-95B0-41B4-A329-10800AE7277B}"/>
                </a:ext>
              </a:extLst>
            </p:cNvPr>
            <p:cNvSpPr/>
            <p:nvPr/>
          </p:nvSpPr>
          <p:spPr>
            <a:xfrm rot="1521228">
              <a:off x="4456655" y="1795959"/>
              <a:ext cx="1247775" cy="456552"/>
            </a:xfrm>
            <a:prstGeom prst="rightArrow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화살표: 오른쪽 13">
              <a:extLst>
                <a:ext uri="{FF2B5EF4-FFF2-40B4-BE49-F238E27FC236}">
                  <a16:creationId xmlns="" xmlns:a16="http://schemas.microsoft.com/office/drawing/2014/main" id="{36DB8CBA-3A53-4B41-A70C-23210E743FF6}"/>
                </a:ext>
              </a:extLst>
            </p:cNvPr>
            <p:cNvSpPr/>
            <p:nvPr/>
          </p:nvSpPr>
          <p:spPr>
            <a:xfrm rot="9335632">
              <a:off x="7410108" y="2070163"/>
              <a:ext cx="922154" cy="456552"/>
            </a:xfrm>
            <a:prstGeom prst="rightArrow">
              <a:avLst/>
            </a:prstGeom>
            <a:solidFill>
              <a:schemeClr val="accent1">
                <a:alpha val="7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3" name="직사각형 52"/>
          <p:cNvSpPr/>
          <p:nvPr/>
        </p:nvSpPr>
        <p:spPr>
          <a:xfrm>
            <a:off x="0" y="0"/>
            <a:ext cx="3931921" cy="633362"/>
          </a:xfrm>
          <a:prstGeom prst="rect">
            <a:avLst/>
          </a:prstGeom>
          <a:solidFill>
            <a:srgbClr val="04304B"/>
          </a:solidFill>
          <a:ln>
            <a:solidFill>
              <a:srgbClr val="043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81281" y="62765"/>
            <a:ext cx="375919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 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en-US" altLang="ko-KR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Conclusion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120336" y="3444845"/>
            <a:ext cx="2577894" cy="848251"/>
            <a:chOff x="9134730" y="1891478"/>
            <a:chExt cx="2577894" cy="848251"/>
          </a:xfrm>
        </p:grpSpPr>
        <p:sp>
          <p:nvSpPr>
            <p:cNvPr id="57" name="직사각형 56"/>
            <p:cNvSpPr/>
            <p:nvPr/>
          </p:nvSpPr>
          <p:spPr>
            <a:xfrm>
              <a:off x="9616176" y="1916832"/>
              <a:ext cx="2096448" cy="7975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400" dirty="0" smtClean="0">
                  <a:solidFill>
                    <a:srgbClr val="0430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HOT SPOT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 smtClean="0">
                  <a:solidFill>
                    <a:srgbClr val="0430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COLD SPOT</a:t>
              </a: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9134730" y="1891478"/>
              <a:ext cx="1757198" cy="848251"/>
            </a:xfrm>
            <a:prstGeom prst="rect">
              <a:avLst/>
            </a:prstGeom>
            <a:noFill/>
            <a:ln w="3175">
              <a:solidFill>
                <a:srgbClr val="04304B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="" xmlns:a16="http://schemas.microsoft.com/office/drawing/2014/main" id="{3EAD08B9-7091-465A-B787-6A62E19AEB53}"/>
                </a:ext>
              </a:extLst>
            </p:cNvPr>
            <p:cNvSpPr/>
            <p:nvPr/>
          </p:nvSpPr>
          <p:spPr>
            <a:xfrm>
              <a:off x="9307752" y="2067977"/>
              <a:ext cx="216000" cy="216000"/>
            </a:xfrm>
            <a:prstGeom prst="ellipse">
              <a:avLst/>
            </a:prstGeom>
            <a:solidFill>
              <a:srgbClr val="FF0000">
                <a:alpha val="65000"/>
              </a:srgbClr>
            </a:solidFill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="" xmlns:a16="http://schemas.microsoft.com/office/drawing/2014/main" id="{2CA30158-9D29-4C0C-B94F-F651CA991F60}"/>
                </a:ext>
              </a:extLst>
            </p:cNvPr>
            <p:cNvSpPr/>
            <p:nvPr/>
          </p:nvSpPr>
          <p:spPr>
            <a:xfrm>
              <a:off x="9307752" y="2416636"/>
              <a:ext cx="216000" cy="216000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4023362" y="82737"/>
            <a:ext cx="8087358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</a:pPr>
            <a:r>
              <a:rPr lang="ko-KR" altLang="en-US" dirty="0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  <a:endParaRPr lang="ko-KR" altLang="en-US" dirty="0">
              <a:solidFill>
                <a:srgbClr val="04304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931921" y="0"/>
            <a:ext cx="8260079" cy="633362"/>
          </a:xfrm>
          <a:prstGeom prst="rect">
            <a:avLst/>
          </a:prstGeom>
          <a:noFill/>
          <a:ln w="12700">
            <a:solidFill>
              <a:srgbClr val="043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354030" y="2171948"/>
            <a:ext cx="1282019" cy="43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안골네거리</a:t>
            </a:r>
            <a:endParaRPr lang="ko-KR" altLang="en-US" sz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47901" y="2917015"/>
            <a:ext cx="1282019" cy="43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대전역</a:t>
            </a:r>
            <a:endParaRPr lang="ko-KR" altLang="en-US" sz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111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2BBB-BC90-4449-87AC-6E4BAEB8A97B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40" name="Picture 7" descr="C:\Users\데이터분석센터\Desktop\CO 12~15시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3" t="8629" r="14094" b="6923"/>
          <a:stretch/>
        </p:blipFill>
        <p:spPr bwMode="auto">
          <a:xfrm>
            <a:off x="604319" y="2109546"/>
            <a:ext cx="3366244" cy="380181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직사각형 42"/>
          <p:cNvSpPr/>
          <p:nvPr/>
        </p:nvSpPr>
        <p:spPr>
          <a:xfrm>
            <a:off x="5278565" y="4048080"/>
            <a:ext cx="1625699" cy="317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430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35360" y="1471895"/>
            <a:ext cx="1412390" cy="660070"/>
            <a:chOff x="335360" y="1471895"/>
            <a:chExt cx="1412390" cy="660070"/>
          </a:xfrm>
        </p:grpSpPr>
        <p:sp>
          <p:nvSpPr>
            <p:cNvPr id="23" name="오각형 22"/>
            <p:cNvSpPr/>
            <p:nvPr/>
          </p:nvSpPr>
          <p:spPr>
            <a:xfrm>
              <a:off x="426751" y="1472786"/>
              <a:ext cx="1320999" cy="444046"/>
            </a:xfrm>
            <a:prstGeom prst="homePlat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solidFill>
                    <a:srgbClr val="04304B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</a:t>
              </a:r>
              <a:endParaRPr lang="ko-KR" altLang="en-US" sz="2000" dirty="0">
                <a:solidFill>
                  <a:srgbClr val="04304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335360" y="1471895"/>
              <a:ext cx="108012" cy="6600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rgbClr val="04304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="" xmlns:a16="http://schemas.microsoft.com/office/drawing/2014/main" id="{B3CBE03B-C17F-4D83-A2FD-CE96500B7F54}"/>
              </a:ext>
            </a:extLst>
          </p:cNvPr>
          <p:cNvGrpSpPr/>
          <p:nvPr/>
        </p:nvGrpSpPr>
        <p:grpSpPr>
          <a:xfrm>
            <a:off x="5303267" y="1916832"/>
            <a:ext cx="3745061" cy="2376803"/>
            <a:chOff x="2100459" y="342900"/>
            <a:chExt cx="7719490" cy="4899174"/>
          </a:xfrm>
        </p:grpSpPr>
        <p:grpSp>
          <p:nvGrpSpPr>
            <p:cNvPr id="39" name="그룹 38">
              <a:extLst>
                <a:ext uri="{FF2B5EF4-FFF2-40B4-BE49-F238E27FC236}">
                  <a16:creationId xmlns="" xmlns:a16="http://schemas.microsoft.com/office/drawing/2014/main" id="{A9E7877A-FE2D-4DCE-A9B4-B2B2D58106D0}"/>
                </a:ext>
              </a:extLst>
            </p:cNvPr>
            <p:cNvGrpSpPr/>
            <p:nvPr/>
          </p:nvGrpSpPr>
          <p:grpSpPr>
            <a:xfrm>
              <a:off x="2100459" y="342900"/>
              <a:ext cx="7719490" cy="4899174"/>
              <a:chOff x="1929009" y="0"/>
              <a:chExt cx="7719490" cy="4899174"/>
            </a:xfrm>
          </p:grpSpPr>
          <p:pic>
            <p:nvPicPr>
              <p:cNvPr id="58" name="그림 57">
                <a:extLst>
                  <a:ext uri="{FF2B5EF4-FFF2-40B4-BE49-F238E27FC236}">
                    <a16:creationId xmlns="" xmlns:a16="http://schemas.microsoft.com/office/drawing/2014/main" id="{A485E6C7-0933-43E4-834A-6E797807C7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29009" y="0"/>
                <a:ext cx="7719490" cy="4899174"/>
              </a:xfrm>
              <a:prstGeom prst="rect">
                <a:avLst/>
              </a:prstGeom>
            </p:spPr>
          </p:pic>
          <p:sp>
            <p:nvSpPr>
              <p:cNvPr id="59" name="타원 58">
                <a:extLst>
                  <a:ext uri="{FF2B5EF4-FFF2-40B4-BE49-F238E27FC236}">
                    <a16:creationId xmlns="" xmlns:a16="http://schemas.microsoft.com/office/drawing/2014/main" id="{ADA5068F-255D-41F1-8F3D-CA313495CDFB}"/>
                  </a:ext>
                </a:extLst>
              </p:cNvPr>
              <p:cNvSpPr/>
              <p:nvPr/>
            </p:nvSpPr>
            <p:spPr>
              <a:xfrm>
                <a:off x="5657850" y="400516"/>
                <a:ext cx="1645379" cy="1633366"/>
              </a:xfrm>
              <a:prstGeom prst="ellipse">
                <a:avLst/>
              </a:prstGeom>
              <a:solidFill>
                <a:srgbClr val="FF0000">
                  <a:alpha val="65000"/>
                </a:srgbClr>
              </a:solidFill>
              <a:ln>
                <a:solidFill>
                  <a:srgbClr val="FF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="" xmlns:a16="http://schemas.microsoft.com/office/drawing/2014/main" id="{F69E241F-320C-4D81-B91D-EF1B1847D794}"/>
                  </a:ext>
                </a:extLst>
              </p:cNvPr>
              <p:cNvSpPr/>
              <p:nvPr/>
            </p:nvSpPr>
            <p:spPr>
              <a:xfrm>
                <a:off x="2543502" y="2605382"/>
                <a:ext cx="2023594" cy="1457325"/>
              </a:xfrm>
              <a:prstGeom prst="ellipse">
                <a:avLst/>
              </a:prstGeom>
              <a:solidFill>
                <a:srgbClr val="FF0000">
                  <a:alpha val="65000"/>
                </a:srgbClr>
              </a:solidFill>
              <a:ln>
                <a:solidFill>
                  <a:srgbClr val="FF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="" xmlns:a16="http://schemas.microsoft.com/office/drawing/2014/main" id="{692903E6-EC28-486E-9867-BC2E75DDCAE4}"/>
                  </a:ext>
                </a:extLst>
              </p:cNvPr>
              <p:cNvSpPr/>
              <p:nvPr/>
            </p:nvSpPr>
            <p:spPr>
              <a:xfrm>
                <a:off x="7881775" y="1562566"/>
                <a:ext cx="1205076" cy="1228259"/>
              </a:xfrm>
              <a:prstGeom prst="ellipse">
                <a:avLst/>
              </a:prstGeom>
              <a:solidFill>
                <a:srgbClr val="FF0000">
                  <a:alpha val="65000"/>
                </a:srgbClr>
              </a:solidFill>
              <a:ln>
                <a:solidFill>
                  <a:srgbClr val="FF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7" name="화살표: 왼쪽/오른쪽 8">
              <a:extLst>
                <a:ext uri="{FF2B5EF4-FFF2-40B4-BE49-F238E27FC236}">
                  <a16:creationId xmlns="" xmlns:a16="http://schemas.microsoft.com/office/drawing/2014/main" id="{97D98F49-F2F8-4113-83A0-249F035EC31F}"/>
                </a:ext>
              </a:extLst>
            </p:cNvPr>
            <p:cNvSpPr/>
            <p:nvPr/>
          </p:nvSpPr>
          <p:spPr>
            <a:xfrm rot="19864064">
              <a:off x="4618319" y="2479438"/>
              <a:ext cx="1695450" cy="680805"/>
            </a:xfrm>
            <a:prstGeom prst="leftRightArrow">
              <a:avLst/>
            </a:prstGeom>
            <a:solidFill>
              <a:schemeClr val="accent1">
                <a:alpha val="7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화살표: 왼쪽/오른쪽 9">
              <a:extLst>
                <a:ext uri="{FF2B5EF4-FFF2-40B4-BE49-F238E27FC236}">
                  <a16:creationId xmlns="" xmlns:a16="http://schemas.microsoft.com/office/drawing/2014/main" id="{0D77D587-78F8-49A9-9357-9BAE6325367E}"/>
                </a:ext>
              </a:extLst>
            </p:cNvPr>
            <p:cNvSpPr/>
            <p:nvPr/>
          </p:nvSpPr>
          <p:spPr>
            <a:xfrm rot="1482408">
              <a:off x="7217342" y="1873729"/>
              <a:ext cx="1076324" cy="476171"/>
            </a:xfrm>
            <a:prstGeom prst="leftRightArrow">
              <a:avLst/>
            </a:prstGeom>
            <a:solidFill>
              <a:schemeClr val="accent1">
                <a:alpha val="7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="" xmlns:a16="http://schemas.microsoft.com/office/drawing/2014/main" id="{A94D3339-AB55-4A5F-95EA-3AAC1B78C41D}"/>
                </a:ext>
              </a:extLst>
            </p:cNvPr>
            <p:cNvGrpSpPr/>
            <p:nvPr/>
          </p:nvGrpSpPr>
          <p:grpSpPr>
            <a:xfrm>
              <a:off x="3337282" y="3293994"/>
              <a:ext cx="778933" cy="765899"/>
              <a:chOff x="2195736" y="1628800"/>
              <a:chExt cx="2707522" cy="2566099"/>
            </a:xfrm>
          </p:grpSpPr>
          <p:sp>
            <p:nvSpPr>
              <p:cNvPr id="56" name="위로 구부러진 화살표 3">
                <a:extLst>
                  <a:ext uri="{FF2B5EF4-FFF2-40B4-BE49-F238E27FC236}">
                    <a16:creationId xmlns="" xmlns:a16="http://schemas.microsoft.com/office/drawing/2014/main" id="{FC4738F6-6792-41B1-8DC4-37462AD5E42E}"/>
                  </a:ext>
                </a:extLst>
              </p:cNvPr>
              <p:cNvSpPr/>
              <p:nvPr/>
            </p:nvSpPr>
            <p:spPr>
              <a:xfrm>
                <a:off x="2277017" y="2965410"/>
                <a:ext cx="2626241" cy="1229489"/>
              </a:xfrm>
              <a:prstGeom prst="curvedUpArrow">
                <a:avLst/>
              </a:prstGeom>
              <a:solidFill>
                <a:srgbClr val="04304B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위로 구부러진 화살표 4">
                <a:extLst>
                  <a:ext uri="{FF2B5EF4-FFF2-40B4-BE49-F238E27FC236}">
                    <a16:creationId xmlns="" xmlns:a16="http://schemas.microsoft.com/office/drawing/2014/main" id="{0E323502-6C99-4B18-8B1B-2EFFBECCF263}"/>
                  </a:ext>
                </a:extLst>
              </p:cNvPr>
              <p:cNvSpPr/>
              <p:nvPr/>
            </p:nvSpPr>
            <p:spPr>
              <a:xfrm rot="10800000">
                <a:off x="2195736" y="1628800"/>
                <a:ext cx="2626241" cy="1229489"/>
              </a:xfrm>
              <a:prstGeom prst="curvedUpArrow">
                <a:avLst/>
              </a:prstGeom>
              <a:solidFill>
                <a:srgbClr val="04304B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="" xmlns:a16="http://schemas.microsoft.com/office/drawing/2014/main" id="{692C729A-0846-4F91-A53B-A55DBF6ED92D}"/>
                </a:ext>
              </a:extLst>
            </p:cNvPr>
            <p:cNvGrpSpPr/>
            <p:nvPr/>
          </p:nvGrpSpPr>
          <p:grpSpPr>
            <a:xfrm>
              <a:off x="6297855" y="1189263"/>
              <a:ext cx="755550" cy="765899"/>
              <a:chOff x="2195736" y="1628800"/>
              <a:chExt cx="2707522" cy="2566099"/>
            </a:xfrm>
          </p:grpSpPr>
          <p:sp>
            <p:nvSpPr>
              <p:cNvPr id="54" name="위로 구부러진 화살표 3">
                <a:extLst>
                  <a:ext uri="{FF2B5EF4-FFF2-40B4-BE49-F238E27FC236}">
                    <a16:creationId xmlns="" xmlns:a16="http://schemas.microsoft.com/office/drawing/2014/main" id="{DD543BA2-53DF-407F-8F56-F74E31DE332D}"/>
                  </a:ext>
                </a:extLst>
              </p:cNvPr>
              <p:cNvSpPr/>
              <p:nvPr/>
            </p:nvSpPr>
            <p:spPr>
              <a:xfrm>
                <a:off x="2277017" y="2965410"/>
                <a:ext cx="2626241" cy="1229489"/>
              </a:xfrm>
              <a:prstGeom prst="curvedUpArrow">
                <a:avLst/>
              </a:prstGeom>
              <a:solidFill>
                <a:srgbClr val="04304B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위로 구부러진 화살표 4">
                <a:extLst>
                  <a:ext uri="{FF2B5EF4-FFF2-40B4-BE49-F238E27FC236}">
                    <a16:creationId xmlns="" xmlns:a16="http://schemas.microsoft.com/office/drawing/2014/main" id="{2A2DBA11-7E95-434C-A4A4-36F66611571B}"/>
                  </a:ext>
                </a:extLst>
              </p:cNvPr>
              <p:cNvSpPr/>
              <p:nvPr/>
            </p:nvSpPr>
            <p:spPr>
              <a:xfrm rot="10800000">
                <a:off x="2195736" y="1628800"/>
                <a:ext cx="2626241" cy="1229489"/>
              </a:xfrm>
              <a:prstGeom prst="curvedUpArrow">
                <a:avLst/>
              </a:prstGeom>
              <a:solidFill>
                <a:srgbClr val="04304B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="" xmlns:a16="http://schemas.microsoft.com/office/drawing/2014/main" id="{96F913E9-F828-4D56-83F0-AC78A8B7811A}"/>
                </a:ext>
              </a:extLst>
            </p:cNvPr>
            <p:cNvGrpSpPr/>
            <p:nvPr/>
          </p:nvGrpSpPr>
          <p:grpSpPr>
            <a:xfrm>
              <a:off x="8269126" y="2136645"/>
              <a:ext cx="755549" cy="765899"/>
              <a:chOff x="2195736" y="1628800"/>
              <a:chExt cx="2707522" cy="2566099"/>
            </a:xfrm>
          </p:grpSpPr>
          <p:sp>
            <p:nvSpPr>
              <p:cNvPr id="52" name="위로 구부러진 화살표 3">
                <a:extLst>
                  <a:ext uri="{FF2B5EF4-FFF2-40B4-BE49-F238E27FC236}">
                    <a16:creationId xmlns="" xmlns:a16="http://schemas.microsoft.com/office/drawing/2014/main" id="{1E5A1452-F286-4AD8-83DC-21FA541D3C18}"/>
                  </a:ext>
                </a:extLst>
              </p:cNvPr>
              <p:cNvSpPr/>
              <p:nvPr/>
            </p:nvSpPr>
            <p:spPr>
              <a:xfrm>
                <a:off x="2277017" y="2965410"/>
                <a:ext cx="2626241" cy="1229489"/>
              </a:xfrm>
              <a:prstGeom prst="curvedUpArrow">
                <a:avLst/>
              </a:prstGeom>
              <a:solidFill>
                <a:srgbClr val="04304B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위로 구부러진 화살표 4">
                <a:extLst>
                  <a:ext uri="{FF2B5EF4-FFF2-40B4-BE49-F238E27FC236}">
                    <a16:creationId xmlns="" xmlns:a16="http://schemas.microsoft.com/office/drawing/2014/main" id="{5618894D-46E7-42D2-B192-38586ACAB8D2}"/>
                  </a:ext>
                </a:extLst>
              </p:cNvPr>
              <p:cNvSpPr/>
              <p:nvPr/>
            </p:nvSpPr>
            <p:spPr>
              <a:xfrm rot="10800000">
                <a:off x="2195736" y="1628800"/>
                <a:ext cx="2626241" cy="1229489"/>
              </a:xfrm>
              <a:prstGeom prst="curvedUpArrow">
                <a:avLst/>
              </a:prstGeom>
              <a:solidFill>
                <a:srgbClr val="04304B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64" name="직사각형 63"/>
          <p:cNvSpPr/>
          <p:nvPr/>
        </p:nvSpPr>
        <p:spPr>
          <a:xfrm>
            <a:off x="1422923" y="5920288"/>
            <a:ext cx="1625699" cy="317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≪12~15</a:t>
            </a:r>
            <a:r>
              <a:rPr lang="ko-KR" altLang="en-US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  <a:r>
              <a:rPr lang="en-US" altLang="ko-KR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≫</a:t>
            </a:r>
            <a:endParaRPr lang="ko-KR" altLang="en-US" dirty="0">
              <a:solidFill>
                <a:srgbClr val="0430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4079776" y="4437109"/>
            <a:ext cx="7560840" cy="1800203"/>
          </a:xfrm>
          <a:prstGeom prst="rect">
            <a:avLst/>
          </a:prstGeom>
          <a:solidFill>
            <a:srgbClr val="0430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대전 남부지역에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구역의 </a:t>
            </a:r>
            <a:r>
              <a:rPr lang="en-US" altLang="ko-KR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hotSpot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확인할 수 있는데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건양대병원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부근은 외부지역에서 대전 중부지역으로 진입과 유입의 지역이며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구농도원네거리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문화초교네거리 지역의 부근은 연결되는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hotspot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띄어 두 구역간의 교통량 및 유동인구의 순환이 이루어진다고 추정할 수 </a:t>
            </a:r>
            <a:r>
              <a:rPr lang="ko-KR" altLang="en-US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있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0" y="0"/>
            <a:ext cx="3931921" cy="633362"/>
          </a:xfrm>
          <a:prstGeom prst="rect">
            <a:avLst/>
          </a:prstGeom>
          <a:solidFill>
            <a:srgbClr val="04304B"/>
          </a:solidFill>
          <a:ln>
            <a:solidFill>
              <a:srgbClr val="043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직사각형 75"/>
          <p:cNvSpPr/>
          <p:nvPr/>
        </p:nvSpPr>
        <p:spPr>
          <a:xfrm>
            <a:off x="81281" y="62765"/>
            <a:ext cx="375919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 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en-US" altLang="ko-KR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Conclusion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9120336" y="3444845"/>
            <a:ext cx="2577894" cy="848251"/>
            <a:chOff x="9134730" y="1891478"/>
            <a:chExt cx="2577894" cy="848251"/>
          </a:xfrm>
        </p:grpSpPr>
        <p:sp>
          <p:nvSpPr>
            <p:cNvPr id="80" name="직사각형 79"/>
            <p:cNvSpPr/>
            <p:nvPr/>
          </p:nvSpPr>
          <p:spPr>
            <a:xfrm>
              <a:off x="9616176" y="1916832"/>
              <a:ext cx="2096448" cy="7975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400" dirty="0" smtClean="0">
                  <a:solidFill>
                    <a:srgbClr val="0430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HOT SPOT</a:t>
              </a: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9134730" y="1891478"/>
              <a:ext cx="1757198" cy="848251"/>
            </a:xfrm>
            <a:prstGeom prst="rect">
              <a:avLst/>
            </a:prstGeom>
            <a:noFill/>
            <a:ln w="3175">
              <a:solidFill>
                <a:srgbClr val="04304B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="" xmlns:a16="http://schemas.microsoft.com/office/drawing/2014/main" id="{3EAD08B9-7091-465A-B787-6A62E19AEB53}"/>
                </a:ext>
              </a:extLst>
            </p:cNvPr>
            <p:cNvSpPr/>
            <p:nvPr/>
          </p:nvSpPr>
          <p:spPr>
            <a:xfrm>
              <a:off x="9307752" y="2235697"/>
              <a:ext cx="216000" cy="216000"/>
            </a:xfrm>
            <a:prstGeom prst="ellipse">
              <a:avLst/>
            </a:prstGeom>
            <a:solidFill>
              <a:srgbClr val="FF0000">
                <a:alpha val="65000"/>
              </a:srgbClr>
            </a:solidFill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4023362" y="82737"/>
            <a:ext cx="8087358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</a:pPr>
            <a:r>
              <a:rPr lang="ko-KR" altLang="en-US" dirty="0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  <a:endParaRPr lang="ko-KR" altLang="en-US" dirty="0">
              <a:solidFill>
                <a:srgbClr val="04304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931921" y="0"/>
            <a:ext cx="8260079" cy="633362"/>
          </a:xfrm>
          <a:prstGeom prst="rect">
            <a:avLst/>
          </a:prstGeom>
          <a:noFill/>
          <a:ln w="12700">
            <a:solidFill>
              <a:srgbClr val="043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5445568" y="3045985"/>
            <a:ext cx="1282019" cy="43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건양대병원</a:t>
            </a:r>
            <a:endParaRPr lang="ko-KR" altLang="en-US" sz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870402" y="1976033"/>
            <a:ext cx="1282019" cy="43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구농도원네거리</a:t>
            </a:r>
            <a:endParaRPr lang="ko-KR" altLang="en-US" sz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766309" y="2996952"/>
            <a:ext cx="1282019" cy="43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문화초교네거리</a:t>
            </a:r>
            <a:endParaRPr lang="ko-KR" altLang="en-US" sz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196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데이터~1\AppData\Local\Temp\_AZTMP0_\CO 15~18시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3" t="9255" r="13900" b="7450"/>
          <a:stretch/>
        </p:blipFill>
        <p:spPr bwMode="auto">
          <a:xfrm>
            <a:off x="604319" y="2131965"/>
            <a:ext cx="3327602" cy="378594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2BBB-BC90-4449-87AC-6E4BAEB8A97B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5278565" y="4048080"/>
            <a:ext cx="1625699" cy="317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430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35360" y="1471895"/>
            <a:ext cx="1412390" cy="660070"/>
            <a:chOff x="335360" y="1471895"/>
            <a:chExt cx="1412390" cy="660070"/>
          </a:xfrm>
        </p:grpSpPr>
        <p:sp>
          <p:nvSpPr>
            <p:cNvPr id="23" name="오각형 22"/>
            <p:cNvSpPr/>
            <p:nvPr/>
          </p:nvSpPr>
          <p:spPr>
            <a:xfrm>
              <a:off x="426751" y="1472786"/>
              <a:ext cx="1320999" cy="444046"/>
            </a:xfrm>
            <a:prstGeom prst="homePlat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solidFill>
                    <a:srgbClr val="04304B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</a:t>
              </a:r>
              <a:endParaRPr lang="ko-KR" altLang="en-US" sz="2000" dirty="0">
                <a:solidFill>
                  <a:srgbClr val="04304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335360" y="1471895"/>
              <a:ext cx="108012" cy="6600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rgbClr val="04304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64" name="직사각형 63"/>
          <p:cNvSpPr/>
          <p:nvPr/>
        </p:nvSpPr>
        <p:spPr>
          <a:xfrm>
            <a:off x="1422923" y="5920288"/>
            <a:ext cx="1625699" cy="317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≪</a:t>
            </a:r>
            <a:r>
              <a:rPr lang="en-US" altLang="ko-KR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15~18</a:t>
            </a:r>
            <a:r>
              <a:rPr lang="ko-KR" altLang="en-US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  <a:r>
              <a:rPr lang="en-US" altLang="ko-KR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≫</a:t>
            </a:r>
            <a:endParaRPr lang="ko-KR" altLang="en-US" dirty="0">
              <a:solidFill>
                <a:srgbClr val="0430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4079776" y="4437109"/>
            <a:ext cx="7560840" cy="1800203"/>
          </a:xfrm>
          <a:prstGeom prst="rect">
            <a:avLst/>
          </a:prstGeom>
          <a:solidFill>
            <a:srgbClr val="0430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12~15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시와 비슷한 분포의 통행량으로 추정되지만 차이점은 </a:t>
            </a:r>
            <a:r>
              <a:rPr lang="ko-KR" altLang="en-US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구농도원</a:t>
            </a:r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</a:t>
            </a:r>
            <a:r>
              <a:rPr lang="ko-KR" altLang="en-US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거리</a:t>
            </a:r>
            <a:r>
              <a:rPr lang="ko-KR" altLang="en-US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부근의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hotspot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다른 구역의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hotspot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보다 농도가 </a:t>
            </a:r>
            <a:r>
              <a:rPr lang="ko-KR" altLang="en-US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옅음</a:t>
            </a:r>
            <a:endParaRPr lang="en-US" altLang="ko-KR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ko-KR" altLang="en-US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이유는 화살표 방향의 다른 지역으로 통행량이 분산된다고 보여지는데 실제로 분산되는 부분의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농도가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12~15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시와 비교했을 때 더 </a:t>
            </a:r>
            <a:r>
              <a:rPr lang="ko-KR" altLang="en-US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높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0" y="0"/>
            <a:ext cx="3931921" cy="633362"/>
          </a:xfrm>
          <a:prstGeom prst="rect">
            <a:avLst/>
          </a:prstGeom>
          <a:solidFill>
            <a:srgbClr val="04304B"/>
          </a:solidFill>
          <a:ln>
            <a:solidFill>
              <a:srgbClr val="043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직사각형 75"/>
          <p:cNvSpPr/>
          <p:nvPr/>
        </p:nvSpPr>
        <p:spPr>
          <a:xfrm>
            <a:off x="81281" y="62765"/>
            <a:ext cx="375919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 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en-US" altLang="ko-KR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Conclusion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4943872" y="1916832"/>
            <a:ext cx="4012310" cy="2376803"/>
            <a:chOff x="2164283" y="238125"/>
            <a:chExt cx="8223338" cy="4871323"/>
          </a:xfrm>
        </p:grpSpPr>
        <p:grpSp>
          <p:nvGrpSpPr>
            <p:cNvPr id="37" name="그룹 36">
              <a:extLst>
                <a:ext uri="{FF2B5EF4-FFF2-40B4-BE49-F238E27FC236}">
                  <a16:creationId xmlns="" xmlns:a16="http://schemas.microsoft.com/office/drawing/2014/main" id="{CE829073-F26A-4284-876C-70715D7993AB}"/>
                </a:ext>
              </a:extLst>
            </p:cNvPr>
            <p:cNvGrpSpPr/>
            <p:nvPr/>
          </p:nvGrpSpPr>
          <p:grpSpPr>
            <a:xfrm>
              <a:off x="2164283" y="238125"/>
              <a:ext cx="8223338" cy="4871323"/>
              <a:chOff x="2434226" y="375175"/>
              <a:chExt cx="7617912" cy="4591398"/>
            </a:xfrm>
          </p:grpSpPr>
          <p:pic>
            <p:nvPicPr>
              <p:cNvPr id="63" name="그림 62">
                <a:extLst>
                  <a:ext uri="{FF2B5EF4-FFF2-40B4-BE49-F238E27FC236}">
                    <a16:creationId xmlns="" xmlns:a16="http://schemas.microsoft.com/office/drawing/2014/main" id="{E37F6D7C-B35E-4729-95E3-D2F48E1A1C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4226" y="375175"/>
                <a:ext cx="7617912" cy="4591398"/>
              </a:xfrm>
              <a:prstGeom prst="rect">
                <a:avLst/>
              </a:prstGeom>
            </p:spPr>
          </p:pic>
          <p:sp>
            <p:nvSpPr>
              <p:cNvPr id="66" name="타원 65">
                <a:extLst>
                  <a:ext uri="{FF2B5EF4-FFF2-40B4-BE49-F238E27FC236}">
                    <a16:creationId xmlns="" xmlns:a16="http://schemas.microsoft.com/office/drawing/2014/main" id="{439785B2-975F-4A54-A582-E276489D40AE}"/>
                  </a:ext>
                </a:extLst>
              </p:cNvPr>
              <p:cNvSpPr/>
              <p:nvPr/>
            </p:nvSpPr>
            <p:spPr>
              <a:xfrm>
                <a:off x="2599542" y="3357978"/>
                <a:ext cx="2023594" cy="1457325"/>
              </a:xfrm>
              <a:prstGeom prst="ellipse">
                <a:avLst/>
              </a:prstGeom>
              <a:solidFill>
                <a:srgbClr val="FF0000">
                  <a:alpha val="65000"/>
                </a:srgbClr>
              </a:solidFill>
              <a:ln>
                <a:solidFill>
                  <a:srgbClr val="FF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="" xmlns:a16="http://schemas.microsoft.com/office/drawing/2014/main" id="{D5E033F6-7243-4DAD-BC9C-ED43301E6ADC}"/>
                  </a:ext>
                </a:extLst>
              </p:cNvPr>
              <p:cNvSpPr/>
              <p:nvPr/>
            </p:nvSpPr>
            <p:spPr>
              <a:xfrm>
                <a:off x="6010183" y="1447061"/>
                <a:ext cx="1259979" cy="1265714"/>
              </a:xfrm>
              <a:prstGeom prst="ellipse">
                <a:avLst/>
              </a:prstGeom>
              <a:solidFill>
                <a:srgbClr val="FF0000">
                  <a:alpha val="65000"/>
                </a:srgbClr>
              </a:solidFill>
              <a:ln>
                <a:solidFill>
                  <a:srgbClr val="FF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="" xmlns:a16="http://schemas.microsoft.com/office/drawing/2014/main" id="{E96D8710-0B7B-4301-BEB2-B34CC65F2088}"/>
                  </a:ext>
                </a:extLst>
              </p:cNvPr>
              <p:cNvSpPr/>
              <p:nvPr/>
            </p:nvSpPr>
            <p:spPr>
              <a:xfrm>
                <a:off x="8044477" y="2556769"/>
                <a:ext cx="1233345" cy="1281851"/>
              </a:xfrm>
              <a:prstGeom prst="ellipse">
                <a:avLst/>
              </a:prstGeom>
              <a:solidFill>
                <a:srgbClr val="FF0000">
                  <a:alpha val="65000"/>
                </a:srgbClr>
              </a:solidFill>
              <a:ln>
                <a:solidFill>
                  <a:srgbClr val="FF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1" name="화살표: 왼쪽/오른쪽 24">
              <a:extLst>
                <a:ext uri="{FF2B5EF4-FFF2-40B4-BE49-F238E27FC236}">
                  <a16:creationId xmlns="" xmlns:a16="http://schemas.microsoft.com/office/drawing/2014/main" id="{4DB5FC34-84BD-4F79-BD77-DE09B7F54112}"/>
                </a:ext>
              </a:extLst>
            </p:cNvPr>
            <p:cNvSpPr/>
            <p:nvPr/>
          </p:nvSpPr>
          <p:spPr>
            <a:xfrm rot="20252692">
              <a:off x="4297210" y="3413570"/>
              <a:ext cx="1533256" cy="586327"/>
            </a:xfrm>
            <a:prstGeom prst="leftRightArrow">
              <a:avLst/>
            </a:prstGeom>
            <a:solidFill>
              <a:schemeClr val="accent1">
                <a:alpha val="76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화살표: 왼쪽/오른쪽 26">
              <a:extLst>
                <a:ext uri="{FF2B5EF4-FFF2-40B4-BE49-F238E27FC236}">
                  <a16:creationId xmlns="" xmlns:a16="http://schemas.microsoft.com/office/drawing/2014/main" id="{734F3B1F-1547-4242-ADDC-80410A82D585}"/>
                </a:ext>
              </a:extLst>
            </p:cNvPr>
            <p:cNvSpPr/>
            <p:nvPr/>
          </p:nvSpPr>
          <p:spPr>
            <a:xfrm rot="1582229">
              <a:off x="6959258" y="2653678"/>
              <a:ext cx="1322484" cy="586327"/>
            </a:xfrm>
            <a:prstGeom prst="leftRightArrow">
              <a:avLst/>
            </a:prstGeom>
            <a:solidFill>
              <a:schemeClr val="accent1">
                <a:alpha val="76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화살표: 오른쪽 30">
              <a:extLst>
                <a:ext uri="{FF2B5EF4-FFF2-40B4-BE49-F238E27FC236}">
                  <a16:creationId xmlns="" xmlns:a16="http://schemas.microsoft.com/office/drawing/2014/main" id="{FFC03CAB-089F-4141-B636-FD1A5C569571}"/>
                </a:ext>
              </a:extLst>
            </p:cNvPr>
            <p:cNvSpPr/>
            <p:nvPr/>
          </p:nvSpPr>
          <p:spPr>
            <a:xfrm rot="13960230">
              <a:off x="5706731" y="1058798"/>
              <a:ext cx="514617" cy="39207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화살표: 오른쪽 31">
              <a:extLst>
                <a:ext uri="{FF2B5EF4-FFF2-40B4-BE49-F238E27FC236}">
                  <a16:creationId xmlns="" xmlns:a16="http://schemas.microsoft.com/office/drawing/2014/main" id="{CCBFD1DC-ED1F-436F-A152-EDACF6CAD810}"/>
                </a:ext>
              </a:extLst>
            </p:cNvPr>
            <p:cNvSpPr/>
            <p:nvPr/>
          </p:nvSpPr>
          <p:spPr>
            <a:xfrm rot="17248346">
              <a:off x="6479051" y="984122"/>
              <a:ext cx="532526" cy="43353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화살표: 오른쪽 32">
              <a:extLst>
                <a:ext uri="{FF2B5EF4-FFF2-40B4-BE49-F238E27FC236}">
                  <a16:creationId xmlns="" xmlns:a16="http://schemas.microsoft.com/office/drawing/2014/main" id="{EEFDA0F0-6351-4F6D-8B6A-E5128E258A9F}"/>
                </a:ext>
              </a:extLst>
            </p:cNvPr>
            <p:cNvSpPr/>
            <p:nvPr/>
          </p:nvSpPr>
          <p:spPr>
            <a:xfrm rot="19064184">
              <a:off x="7098185" y="1317475"/>
              <a:ext cx="514617" cy="39207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9120336" y="3444845"/>
            <a:ext cx="2577894" cy="848251"/>
            <a:chOff x="9134730" y="1891478"/>
            <a:chExt cx="2577894" cy="848251"/>
          </a:xfrm>
        </p:grpSpPr>
        <p:sp>
          <p:nvSpPr>
            <p:cNvPr id="70" name="직사각형 69"/>
            <p:cNvSpPr/>
            <p:nvPr/>
          </p:nvSpPr>
          <p:spPr>
            <a:xfrm>
              <a:off x="9616176" y="1916832"/>
              <a:ext cx="2096448" cy="7975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400" dirty="0" smtClean="0">
                  <a:solidFill>
                    <a:srgbClr val="0430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HOT SPOT</a:t>
              </a: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9134730" y="1891478"/>
              <a:ext cx="1757198" cy="848251"/>
            </a:xfrm>
            <a:prstGeom prst="rect">
              <a:avLst/>
            </a:prstGeom>
            <a:noFill/>
            <a:ln w="3175">
              <a:solidFill>
                <a:srgbClr val="04304B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="" xmlns:a16="http://schemas.microsoft.com/office/drawing/2014/main" id="{3EAD08B9-7091-465A-B787-6A62E19AEB53}"/>
                </a:ext>
              </a:extLst>
            </p:cNvPr>
            <p:cNvSpPr/>
            <p:nvPr/>
          </p:nvSpPr>
          <p:spPr>
            <a:xfrm>
              <a:off x="9307752" y="2235697"/>
              <a:ext cx="216000" cy="216000"/>
            </a:xfrm>
            <a:prstGeom prst="ellipse">
              <a:avLst/>
            </a:prstGeom>
            <a:solidFill>
              <a:srgbClr val="FF0000">
                <a:alpha val="65000"/>
              </a:srgbClr>
            </a:solidFill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4023362" y="82737"/>
            <a:ext cx="8087358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</a:pPr>
            <a:r>
              <a:rPr lang="ko-KR" altLang="en-US" dirty="0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  <a:endParaRPr lang="ko-KR" altLang="en-US" dirty="0">
              <a:solidFill>
                <a:srgbClr val="04304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931921" y="0"/>
            <a:ext cx="8260079" cy="633362"/>
          </a:xfrm>
          <a:prstGeom prst="rect">
            <a:avLst/>
          </a:prstGeom>
          <a:noFill/>
          <a:ln w="12700">
            <a:solidFill>
              <a:srgbClr val="043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6538027" y="2583305"/>
            <a:ext cx="1282019" cy="43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구농도원네거리</a:t>
            </a:r>
            <a:endParaRPr lang="ko-KR" altLang="en-US" sz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444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947428" y="4077072"/>
            <a:ext cx="10153128" cy="151216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043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2000" dirty="0" err="1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타슈</a:t>
            </a:r>
            <a:r>
              <a:rPr lang="en-US" altLang="ko-KR" sz="2000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 </a:t>
            </a:r>
            <a:r>
              <a:rPr lang="ko-KR" altLang="en-US" sz="2000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 이력은 일정한 주기의 패턴을 갖고 있음</a:t>
            </a:r>
            <a:endParaRPr lang="en-US" altLang="ko-KR" sz="2000" dirty="0" smtClean="0">
              <a:solidFill>
                <a:srgbClr val="0430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따라서 고정적 수요 예측이 가능</a:t>
            </a:r>
            <a:endParaRPr lang="en-US" altLang="ko-KR" sz="2000" dirty="0" smtClean="0">
              <a:solidFill>
                <a:srgbClr val="0430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47428" y="1592796"/>
            <a:ext cx="10153128" cy="183620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043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실시간 </a:t>
            </a:r>
            <a:r>
              <a:rPr lang="ko-KR" altLang="en-US" sz="2000" dirty="0" err="1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센싱</a:t>
            </a:r>
            <a:r>
              <a:rPr lang="ko-KR" altLang="en-US" sz="2000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데이터는 유동인구 및 통행량 추정에 이용할 수 있음</a:t>
            </a:r>
            <a:endParaRPr lang="en-US" altLang="ko-KR" sz="2000" dirty="0" smtClean="0">
              <a:solidFill>
                <a:srgbClr val="0430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스테이션의 </a:t>
            </a:r>
            <a:r>
              <a:rPr lang="ko-KR" altLang="en-US" sz="2000" dirty="0" err="1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이용량과</a:t>
            </a:r>
            <a:r>
              <a:rPr lang="ko-KR" altLang="en-US" sz="2000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양의 상관관계를 가짐</a:t>
            </a:r>
            <a:endParaRPr lang="en-US" altLang="ko-KR" sz="2000" dirty="0" smtClean="0">
              <a:solidFill>
                <a:srgbClr val="0430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따라서 실시간 유동인구 이슈에 활용이 가능</a:t>
            </a:r>
            <a:endParaRPr lang="en-US" altLang="ko-KR" sz="2000" dirty="0" smtClean="0">
              <a:solidFill>
                <a:srgbClr val="0430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2BBB-BC90-4449-87AC-6E4BAEB8A97B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4023362" y="82737"/>
            <a:ext cx="8087358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</a:pPr>
            <a:r>
              <a:rPr lang="ko-KR" altLang="en-US" dirty="0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  <a:endParaRPr lang="ko-KR" altLang="en-US" dirty="0">
              <a:solidFill>
                <a:srgbClr val="04304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31921" y="0"/>
            <a:ext cx="8260079" cy="633362"/>
          </a:xfrm>
          <a:prstGeom prst="rect">
            <a:avLst/>
          </a:prstGeom>
          <a:noFill/>
          <a:ln w="12700">
            <a:solidFill>
              <a:srgbClr val="043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911424" y="819993"/>
            <a:ext cx="4594944" cy="3531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결과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Picture 7" descr="C:\Users\데이터분석센터\Downloads\spinner-circ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0" y="764704"/>
            <a:ext cx="463776" cy="46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863752" y="1340768"/>
            <a:ext cx="4320480" cy="504056"/>
          </a:xfrm>
          <a:prstGeom prst="rect">
            <a:avLst/>
          </a:prstGeom>
          <a:solidFill>
            <a:schemeClr val="bg1"/>
          </a:solidFill>
          <a:ln>
            <a:solidFill>
              <a:srgbClr val="043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IOT </a:t>
            </a:r>
            <a:r>
              <a:rPr lang="ko-KR" altLang="en-US" sz="2000" dirty="0" err="1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센싱</a:t>
            </a:r>
            <a:r>
              <a:rPr lang="ko-KR" altLang="en-US" sz="2000" dirty="0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 </a:t>
            </a:r>
            <a:r>
              <a:rPr lang="en-US" altLang="ko-KR" sz="2000" dirty="0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000" dirty="0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공간 분석</a:t>
            </a:r>
            <a:endParaRPr lang="ko-KR" altLang="en-US" sz="2000" dirty="0">
              <a:solidFill>
                <a:srgbClr val="04304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863752" y="3789040"/>
            <a:ext cx="4320480" cy="504056"/>
          </a:xfrm>
          <a:prstGeom prst="rect">
            <a:avLst/>
          </a:prstGeom>
          <a:solidFill>
            <a:schemeClr val="bg1"/>
          </a:solidFill>
          <a:ln>
            <a:solidFill>
              <a:srgbClr val="043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2000" dirty="0" err="1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타슈</a:t>
            </a:r>
            <a:r>
              <a:rPr lang="en-US" altLang="ko-KR" sz="2000" dirty="0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sz="2000" dirty="0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 이력 </a:t>
            </a:r>
            <a:r>
              <a:rPr lang="en-US" altLang="ko-KR" sz="2000" dirty="0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000" dirty="0" err="1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시계열</a:t>
            </a:r>
            <a:r>
              <a:rPr lang="ko-KR" altLang="en-US" sz="2000" dirty="0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분석</a:t>
            </a:r>
            <a:endParaRPr lang="ko-KR" altLang="en-US" sz="2000" dirty="0">
              <a:solidFill>
                <a:srgbClr val="04304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0"/>
            <a:ext cx="3931921" cy="633362"/>
          </a:xfrm>
          <a:prstGeom prst="rect">
            <a:avLst/>
          </a:prstGeom>
          <a:solidFill>
            <a:srgbClr val="04304B"/>
          </a:solidFill>
          <a:ln>
            <a:solidFill>
              <a:srgbClr val="043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81281" y="62765"/>
            <a:ext cx="375919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 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en-US" altLang="ko-KR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Conclusion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733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2BBB-BC90-4449-87AC-6E4BAEB8A97B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3931921" cy="633362"/>
          </a:xfrm>
          <a:prstGeom prst="rect">
            <a:avLst/>
          </a:prstGeom>
          <a:solidFill>
            <a:srgbClr val="04304B"/>
          </a:solidFill>
          <a:ln>
            <a:solidFill>
              <a:srgbClr val="043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81281" y="62765"/>
            <a:ext cx="375919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 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en-US" altLang="ko-KR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Conclusion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023362" y="82737"/>
            <a:ext cx="808735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</a:pPr>
            <a:r>
              <a:rPr lang="ko-KR" altLang="en-US" dirty="0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 </a:t>
            </a:r>
            <a:r>
              <a:rPr lang="ko-KR" altLang="en-US" dirty="0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방안</a:t>
            </a:r>
            <a:endParaRPr lang="ko-KR" altLang="en-US" dirty="0">
              <a:solidFill>
                <a:srgbClr val="04304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31921" y="0"/>
            <a:ext cx="8260079" cy="633362"/>
          </a:xfrm>
          <a:prstGeom prst="rect">
            <a:avLst/>
          </a:prstGeom>
          <a:noFill/>
          <a:ln w="12700">
            <a:solidFill>
              <a:srgbClr val="043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911424" y="819993"/>
            <a:ext cx="4594944" cy="3531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 효과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Picture 7" descr="C:\Users\데이터분석센터\Downloads\spinner-circ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0" y="764704"/>
            <a:ext cx="463776" cy="46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/>
          <p:cNvSpPr/>
          <p:nvPr/>
        </p:nvSpPr>
        <p:spPr>
          <a:xfrm>
            <a:off x="1847528" y="1196752"/>
            <a:ext cx="2304256" cy="86409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err="1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회전률</a:t>
            </a:r>
            <a:r>
              <a:rPr lang="ko-KR" altLang="en-US" dirty="0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증가</a:t>
            </a:r>
            <a:endParaRPr lang="ko-KR" altLang="en-US" dirty="0">
              <a:solidFill>
                <a:srgbClr val="04304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979876" y="1196752"/>
            <a:ext cx="2304256" cy="86409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이용자 및</a:t>
            </a:r>
            <a:endParaRPr lang="en-US" altLang="ko-KR" dirty="0" smtClean="0">
              <a:solidFill>
                <a:srgbClr val="04304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 err="1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이용량</a:t>
            </a:r>
            <a:r>
              <a:rPr lang="ko-KR" altLang="en-US" dirty="0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증가</a:t>
            </a:r>
            <a:endParaRPr lang="ko-KR" altLang="en-US" dirty="0">
              <a:solidFill>
                <a:srgbClr val="04304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8112224" y="1196752"/>
            <a:ext cx="2304256" cy="86409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수익 창출</a:t>
            </a:r>
            <a:endParaRPr lang="ko-KR" altLang="en-US" dirty="0">
              <a:solidFill>
                <a:srgbClr val="04304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" name="직선 화살표 연결선 7"/>
          <p:cNvCxnSpPr>
            <a:stCxn id="4" idx="6"/>
            <a:endCxn id="16" idx="2"/>
          </p:cNvCxnSpPr>
          <p:nvPr/>
        </p:nvCxnSpPr>
        <p:spPr>
          <a:xfrm>
            <a:off x="4151784" y="1628800"/>
            <a:ext cx="828092" cy="0"/>
          </a:xfrm>
          <a:prstGeom prst="straightConnector1">
            <a:avLst/>
          </a:prstGeom>
          <a:ln>
            <a:solidFill>
              <a:srgbClr val="04304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6" idx="6"/>
            <a:endCxn id="19" idx="2"/>
          </p:cNvCxnSpPr>
          <p:nvPr/>
        </p:nvCxnSpPr>
        <p:spPr>
          <a:xfrm>
            <a:off x="7284132" y="1628800"/>
            <a:ext cx="828092" cy="0"/>
          </a:xfrm>
          <a:prstGeom prst="straightConnector1">
            <a:avLst/>
          </a:prstGeom>
          <a:ln>
            <a:solidFill>
              <a:srgbClr val="04304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703512" y="2604974"/>
            <a:ext cx="9433048" cy="93610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불편 사항 해결 및 만족도 증대</a:t>
            </a:r>
            <a:endParaRPr lang="en-US" altLang="ko-KR" dirty="0" smtClean="0">
              <a:solidFill>
                <a:srgbClr val="04304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공공자전거 활성화 및 정착에 기여</a:t>
            </a:r>
            <a:endParaRPr lang="ko-KR" altLang="en-US" dirty="0">
              <a:solidFill>
                <a:srgbClr val="04304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734184" y="2204864"/>
            <a:ext cx="148149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최종적으로</a:t>
            </a:r>
            <a:r>
              <a:rPr lang="en-US" altLang="ko-KR" sz="2000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endParaRPr lang="ko-KR" altLang="en-US" sz="2000" dirty="0">
              <a:solidFill>
                <a:srgbClr val="0430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11424" y="3916337"/>
            <a:ext cx="4594944" cy="3531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제언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3" name="Picture 7" descr="C:\Users\데이터분석센터\Downloads\spinner-circ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0" y="3861048"/>
            <a:ext cx="463776" cy="46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아래쪽 화살표 27"/>
          <p:cNvSpPr/>
          <p:nvPr/>
        </p:nvSpPr>
        <p:spPr>
          <a:xfrm rot="16200000">
            <a:off x="523735" y="2888477"/>
            <a:ext cx="1052347" cy="369097"/>
          </a:xfrm>
          <a:prstGeom prst="downArrow">
            <a:avLst/>
          </a:prstGeom>
          <a:solidFill>
            <a:srgbClr val="0430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393051" y="4509120"/>
            <a:ext cx="11405897" cy="1742834"/>
            <a:chOff x="393051" y="4509120"/>
            <a:chExt cx="11405897" cy="1742834"/>
          </a:xfrm>
        </p:grpSpPr>
        <p:grpSp>
          <p:nvGrpSpPr>
            <p:cNvPr id="6" name="그룹 5"/>
            <p:cNvGrpSpPr/>
            <p:nvPr/>
          </p:nvGrpSpPr>
          <p:grpSpPr>
            <a:xfrm>
              <a:off x="587387" y="4732465"/>
              <a:ext cx="11017224" cy="1296144"/>
              <a:chOff x="551384" y="4725144"/>
              <a:chExt cx="11017224" cy="1296144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6170126" y="4725144"/>
                <a:ext cx="5398482" cy="1296144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sz="2400" dirty="0" smtClean="0">
                    <a:solidFill>
                      <a:srgbClr val="04304B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공공자전거에 </a:t>
                </a:r>
                <a:r>
                  <a:rPr lang="en-US" altLang="ko-KR" sz="2400" dirty="0" smtClean="0">
                    <a:solidFill>
                      <a:srgbClr val="04304B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IOT </a:t>
                </a:r>
                <a:r>
                  <a:rPr lang="ko-KR" altLang="en-US" sz="2400" dirty="0" smtClean="0">
                    <a:solidFill>
                      <a:srgbClr val="04304B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센서를 설치</a:t>
                </a:r>
                <a:r>
                  <a:rPr lang="ko-KR" altLang="en-US" sz="2400" dirty="0" smtClean="0">
                    <a:solidFill>
                      <a:srgbClr val="04304B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하여 </a:t>
                </a:r>
                <a:endParaRPr lang="en-US" altLang="ko-KR" sz="2400" dirty="0" smtClean="0">
                  <a:solidFill>
                    <a:srgbClr val="04304B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400" dirty="0" smtClean="0">
                    <a:solidFill>
                      <a:srgbClr val="04304B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시민의 </a:t>
                </a:r>
                <a:r>
                  <a:rPr lang="ko-KR" altLang="en-US" sz="2400" dirty="0" smtClean="0">
                    <a:solidFill>
                      <a:srgbClr val="04304B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실제 이동 경로</a:t>
                </a:r>
                <a:r>
                  <a:rPr lang="ko-KR" altLang="en-US" sz="2400" dirty="0">
                    <a:solidFill>
                      <a:srgbClr val="04304B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와</a:t>
                </a:r>
                <a:r>
                  <a:rPr lang="ko-KR" altLang="en-US" sz="2400" dirty="0" smtClean="0">
                    <a:solidFill>
                      <a:srgbClr val="04304B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r>
                  <a:rPr lang="ko-KR" altLang="en-US" sz="2400" dirty="0" smtClean="0">
                    <a:solidFill>
                      <a:srgbClr val="04304B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지표</a:t>
                </a:r>
                <a:r>
                  <a:rPr lang="ko-KR" altLang="en-US" sz="2400" dirty="0" smtClean="0">
                    <a:solidFill>
                      <a:srgbClr val="04304B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수집 가능</a:t>
                </a:r>
                <a:endParaRPr lang="ko-KR" altLang="en-US" sz="2400" dirty="0">
                  <a:solidFill>
                    <a:srgbClr val="04304B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pic>
            <p:nvPicPr>
              <p:cNvPr id="25" name="Picture 2" descr="C:\Users\데이터분석센터\Downloads\bycicle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1384" y="4842769"/>
                <a:ext cx="1126885" cy="11268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3" descr="C:\Users\데이터분석센터\Downloads\sensor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63301" y="4955810"/>
                <a:ext cx="967079" cy="967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덧셈 기호 26"/>
              <p:cNvSpPr/>
              <p:nvPr/>
            </p:nvSpPr>
            <p:spPr>
              <a:xfrm>
                <a:off x="2263594" y="5027818"/>
                <a:ext cx="814382" cy="865281"/>
              </a:xfrm>
              <a:prstGeom prst="mathPlus">
                <a:avLst>
                  <a:gd name="adj1" fmla="val 14090"/>
                </a:avLst>
              </a:prstGeom>
              <a:solidFill>
                <a:srgbClr val="04304B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아래쪽 화살표 28"/>
              <p:cNvSpPr/>
              <p:nvPr/>
            </p:nvSpPr>
            <p:spPr>
              <a:xfrm rot="16200000">
                <a:off x="4874080" y="5258932"/>
                <a:ext cx="1052347" cy="369097"/>
              </a:xfrm>
              <a:prstGeom prst="downArrow">
                <a:avLst/>
              </a:prstGeom>
              <a:solidFill>
                <a:srgbClr val="04304B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393051" y="4509120"/>
              <a:ext cx="11405897" cy="1742834"/>
            </a:xfrm>
            <a:prstGeom prst="rect">
              <a:avLst/>
            </a:prstGeom>
            <a:noFill/>
            <a:ln w="6350">
              <a:solidFill>
                <a:srgbClr val="04304B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endParaRPr lang="ko-KR" altLang="en-US" sz="2400" dirty="0">
                <a:solidFill>
                  <a:srgbClr val="04304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090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430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4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감사합니다</a:t>
            </a:r>
            <a:r>
              <a:rPr lang="en-US" altLang="ko-KR" sz="4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4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528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3931921" cy="633362"/>
          </a:xfrm>
          <a:prstGeom prst="rect">
            <a:avLst/>
          </a:prstGeom>
          <a:solidFill>
            <a:srgbClr val="04304B"/>
          </a:solidFill>
          <a:ln>
            <a:solidFill>
              <a:srgbClr val="043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2BBB-BC90-4449-87AC-6E4BAEB8A97B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81281" y="62765"/>
            <a:ext cx="375919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 | Introduction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931921" y="0"/>
            <a:ext cx="8260079" cy="633362"/>
          </a:xfrm>
          <a:prstGeom prst="rect">
            <a:avLst/>
          </a:prstGeom>
          <a:noFill/>
          <a:ln w="12700">
            <a:solidFill>
              <a:srgbClr val="043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45440" y="699327"/>
            <a:ext cx="11531600" cy="929473"/>
          </a:xfrm>
          <a:prstGeom prst="rect">
            <a:avLst/>
          </a:prstGeom>
          <a:solidFill>
            <a:srgbClr val="E6F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45440" y="840898"/>
            <a:ext cx="11531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전국의 지방자치단체에서 최근 화제가 되고 있는 공유경제와 스마트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모빌리티의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특징을 갖고 있는 공공자전거 제도를 시행을 통해 시민들의 높은 만족도와 교통 기본권을 확대하고 있다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24992" y="1858853"/>
            <a:ext cx="1224136" cy="3531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공공자전거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64904" y="1711418"/>
            <a:ext cx="9612135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누구나</a:t>
            </a:r>
            <a:r>
              <a:rPr lang="en-US" altLang="ko-KR" sz="1600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</a:t>
            </a:r>
            <a:r>
              <a:rPr lang="en-US" altLang="ko-KR" sz="1600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), </a:t>
            </a:r>
            <a:r>
              <a:rPr lang="ko-KR" altLang="en-US" sz="1600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언제든</a:t>
            </a:r>
            <a:r>
              <a:rPr lang="en-US" altLang="ko-KR" sz="1600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(24</a:t>
            </a:r>
            <a:r>
              <a:rPr lang="ko-KR" altLang="en-US" sz="1600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시간</a:t>
            </a:r>
            <a:r>
              <a:rPr lang="en-US" altLang="ko-KR" sz="1600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), </a:t>
            </a:r>
            <a:r>
              <a:rPr lang="ko-KR" altLang="en-US" sz="1600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어디서든</a:t>
            </a:r>
            <a:r>
              <a:rPr lang="en-US" altLang="ko-KR" sz="1600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출발지</a:t>
            </a:r>
            <a:r>
              <a:rPr lang="en-US" altLang="ko-KR" sz="1600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), </a:t>
            </a:r>
            <a:r>
              <a:rPr lang="ko-KR" altLang="en-US" sz="1600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어디로든</a:t>
            </a:r>
            <a:r>
              <a:rPr lang="en-US" altLang="ko-KR" sz="1600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목적지</a:t>
            </a:r>
            <a:r>
              <a:rPr lang="en-US" altLang="ko-KR" sz="1600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600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자전거를 이용할 수 있는 시스템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71325" y="2769720"/>
            <a:ext cx="4771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lphaUcPeriod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전 세계 약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600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여개의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도시에서 운영 중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lphaUcPeriod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단거리 자동차 이용 수요를 대체 전망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38305" y="2445684"/>
            <a:ext cx="4637615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공공자전거의 현황</a:t>
            </a:r>
            <a:endParaRPr lang="ko-KR" altLang="en-US" sz="2000" dirty="0">
              <a:solidFill>
                <a:srgbClr val="04304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31" name="Picture 7" descr="C:\Users\데이터분석센터\Downloads\spinner-circ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0" y="1803564"/>
            <a:ext cx="463776" cy="46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/>
          <p:cNvSpPr/>
          <p:nvPr/>
        </p:nvSpPr>
        <p:spPr>
          <a:xfrm>
            <a:off x="6786977" y="2445684"/>
            <a:ext cx="4637615" cy="324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공공자전거의 효과</a:t>
            </a:r>
            <a:endParaRPr lang="ko-KR" altLang="en-US" sz="2000" dirty="0">
              <a:solidFill>
                <a:srgbClr val="04304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786977" y="2852936"/>
            <a:ext cx="4637615" cy="1172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+mj-lt"/>
              <a:buAutoNum type="alphaUcPeriod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 측면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30000"/>
              </a:lnSpc>
              <a:buFont typeface="+mj-lt"/>
              <a:buAutoNum type="alphaLcPeriod"/>
            </a:pP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접근성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향상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30000"/>
              </a:lnSpc>
              <a:buFont typeface="+mj-lt"/>
              <a:buAutoNum type="alphaLcPeriod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교통 기본권 확대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786977" y="3994814"/>
            <a:ext cx="4637615" cy="1172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+mj-lt"/>
              <a:buAutoNum type="alphaUcPeriod" startAt="2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사회적 측면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30000"/>
              </a:lnSpc>
              <a:buFont typeface="+mj-lt"/>
              <a:buAutoNum type="alphaLcPeriod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자전거 보관 시설 비용 절감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30000"/>
              </a:lnSpc>
              <a:buFont typeface="+mj-lt"/>
              <a:buAutoNum type="alphaLcPeriod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공간 자원의 효율적 활용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786977" y="5136691"/>
            <a:ext cx="4637615" cy="1172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+mj-lt"/>
              <a:buAutoNum type="alphaUcPeriod" startAt="3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환경적 측면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30000"/>
              </a:lnSpc>
              <a:buFont typeface="+mj-lt"/>
              <a:buAutoNum type="alphaLcPeriod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도시 이미지 및 미관 개선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30000"/>
              </a:lnSpc>
              <a:buFont typeface="+mj-lt"/>
              <a:buAutoNum type="alphaLcPeriod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환경 오염 예방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018281" y="6184931"/>
            <a:ext cx="1726099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기준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" t="2559" r="1685" b="6410"/>
          <a:stretch/>
        </p:blipFill>
        <p:spPr bwMode="auto">
          <a:xfrm>
            <a:off x="379900" y="3837692"/>
            <a:ext cx="5364480" cy="2358434"/>
          </a:xfrm>
          <a:prstGeom prst="roundRect">
            <a:avLst/>
          </a:prstGeom>
          <a:noFill/>
          <a:ln w="1905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4023362" y="82737"/>
            <a:ext cx="808735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</a:pPr>
            <a:r>
              <a:rPr lang="ko-KR" altLang="en-US" dirty="0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선정 배경</a:t>
            </a:r>
            <a:endParaRPr lang="en-US" altLang="ko-KR" dirty="0">
              <a:solidFill>
                <a:srgbClr val="04304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869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3931921" cy="633362"/>
          </a:xfrm>
          <a:prstGeom prst="rect">
            <a:avLst/>
          </a:prstGeom>
          <a:solidFill>
            <a:srgbClr val="04304B"/>
          </a:solidFill>
          <a:ln>
            <a:solidFill>
              <a:srgbClr val="043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2BBB-BC90-4449-87AC-6E4BAEB8A97B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81281" y="62765"/>
            <a:ext cx="375919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 | Introduction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023362" y="82737"/>
            <a:ext cx="808735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</a:pPr>
            <a:r>
              <a:rPr lang="ko-KR" altLang="en-US" dirty="0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선정 배경</a:t>
            </a:r>
            <a:endParaRPr lang="en-US" altLang="ko-KR" dirty="0">
              <a:solidFill>
                <a:srgbClr val="04304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5440" y="696126"/>
            <a:ext cx="11531600" cy="929473"/>
          </a:xfrm>
          <a:prstGeom prst="rect">
            <a:avLst/>
          </a:prstGeom>
          <a:solidFill>
            <a:srgbClr val="E6F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45440" y="835050"/>
            <a:ext cx="11531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부산광역시는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2015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해운대 신도시 일대 지역에 공공자전거를 운행하였으나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당시 부산광역시의 상황으로 인해 제대로 시행되지 못하였으나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부산시 전 지역으로의 확장으로써 시민의 높은 만족도를 얻을 수 있을 것이다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31921" y="0"/>
            <a:ext cx="8260079" cy="633362"/>
          </a:xfrm>
          <a:prstGeom prst="rect">
            <a:avLst/>
          </a:prstGeom>
          <a:noFill/>
          <a:ln w="12700">
            <a:solidFill>
              <a:srgbClr val="043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924992" y="1858853"/>
            <a:ext cx="3658840" cy="3531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부산시 공공자전거 </a:t>
            </a:r>
            <a:r>
              <a:rPr lang="en-US" altLang="ko-KR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‘U Bike’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대하여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2" name="Picture 7" descr="C:\Users\데이터분석센터\Downloads\spinner-circ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0" y="1803564"/>
            <a:ext cx="463776" cy="46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/>
          <p:cNvGrpSpPr/>
          <p:nvPr/>
        </p:nvGrpSpPr>
        <p:grpSpPr>
          <a:xfrm>
            <a:off x="577328" y="2451083"/>
            <a:ext cx="5881784" cy="2130045"/>
            <a:chOff x="826649" y="2283060"/>
            <a:chExt cx="5881784" cy="2130045"/>
          </a:xfrm>
        </p:grpSpPr>
        <p:sp>
          <p:nvSpPr>
            <p:cNvPr id="24" name="TextBox 23"/>
            <p:cNvSpPr txBox="1"/>
            <p:nvPr/>
          </p:nvSpPr>
          <p:spPr>
            <a:xfrm>
              <a:off x="826649" y="2658779"/>
              <a:ext cx="5881784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dirty="0" smtClean="0">
                  <a:solidFill>
                    <a:srgbClr val="0430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부산시 면적에서 </a:t>
              </a:r>
              <a:r>
                <a:rPr lang="ko-KR" altLang="en-US" dirty="0" smtClean="0">
                  <a:solidFill>
                    <a:srgbClr val="04304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극히 일부 지역</a:t>
              </a:r>
              <a:r>
                <a:rPr lang="en-US" altLang="ko-KR" dirty="0" smtClean="0">
                  <a:solidFill>
                    <a:srgbClr val="04304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dirty="0" smtClean="0">
                  <a:solidFill>
                    <a:srgbClr val="04304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해운대 신도시</a:t>
              </a:r>
              <a:r>
                <a:rPr lang="en-US" altLang="ko-KR" dirty="0" smtClean="0">
                  <a:solidFill>
                    <a:srgbClr val="04304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r>
                <a:rPr lang="ko-KR" altLang="en-US" dirty="0" smtClean="0">
                  <a:solidFill>
                    <a:srgbClr val="0430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에만 </a:t>
              </a:r>
              <a:endParaRPr lang="en-US" altLang="ko-KR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rgbClr val="0430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dirty="0" smtClean="0">
                  <a:solidFill>
                    <a:srgbClr val="0430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</a:t>
              </a:r>
              <a:r>
                <a:rPr lang="ko-KR" altLang="en-US" dirty="0" smtClean="0">
                  <a:solidFill>
                    <a:srgbClr val="0430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공공자전거가 설치됨</a:t>
              </a:r>
              <a:endParaRPr lang="en-US" altLang="ko-KR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dirty="0" smtClean="0">
                  <a:solidFill>
                    <a:srgbClr val="0430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공공자전거 스테이션의 위치가 대부분 해안가에 자리 잡아 </a:t>
              </a:r>
              <a:endParaRPr lang="en-US" altLang="ko-KR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rgbClr val="0430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dirty="0" smtClean="0">
                  <a:solidFill>
                    <a:srgbClr val="0430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</a:t>
              </a:r>
              <a:r>
                <a:rPr lang="ko-KR" altLang="en-US" dirty="0" smtClean="0">
                  <a:solidFill>
                    <a:srgbClr val="0430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시민들의 </a:t>
              </a:r>
              <a:r>
                <a:rPr lang="ko-KR" altLang="en-US" dirty="0" err="1" smtClean="0">
                  <a:solidFill>
                    <a:srgbClr val="0430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접근성이</a:t>
              </a:r>
              <a:r>
                <a:rPr lang="ko-KR" altLang="en-US" dirty="0" smtClean="0">
                  <a:solidFill>
                    <a:srgbClr val="0430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떨어짐</a:t>
              </a:r>
              <a:endParaRPr lang="en-US" altLang="ko-KR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088989" y="2283060"/>
              <a:ext cx="5357105" cy="3240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smtClean="0">
                  <a:solidFill>
                    <a:srgbClr val="04304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시행 당시 </a:t>
              </a:r>
              <a:r>
                <a:rPr lang="en-US" altLang="ko-KR" sz="2000" dirty="0" smtClean="0">
                  <a:solidFill>
                    <a:srgbClr val="04304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‘U Bike’</a:t>
              </a:r>
              <a:r>
                <a:rPr lang="ko-KR" altLang="en-US" sz="2000" dirty="0" smtClean="0">
                  <a:solidFill>
                    <a:srgbClr val="04304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의 현황</a:t>
              </a:r>
              <a:endParaRPr lang="ko-KR" altLang="en-US" sz="2000" dirty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7428148" y="2212052"/>
            <a:ext cx="3697992" cy="2638713"/>
            <a:chOff x="7428148" y="2210820"/>
            <a:chExt cx="3697992" cy="2638713"/>
          </a:xfrm>
        </p:grpSpPr>
        <p:grpSp>
          <p:nvGrpSpPr>
            <p:cNvPr id="9" name="그룹 8"/>
            <p:cNvGrpSpPr/>
            <p:nvPr/>
          </p:nvGrpSpPr>
          <p:grpSpPr>
            <a:xfrm>
              <a:off x="7872988" y="2210820"/>
              <a:ext cx="2808312" cy="2216027"/>
              <a:chOff x="602515" y="2780928"/>
              <a:chExt cx="3761117" cy="3361693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2515" y="2780928"/>
                <a:ext cx="3761117" cy="336169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6071" y="3909821"/>
                <a:ext cx="972091" cy="951025"/>
              </a:xfrm>
              <a:prstGeom prst="rect">
                <a:avLst/>
              </a:prstGeom>
            </p:spPr>
          </p:pic>
          <p:sp>
            <p:nvSpPr>
              <p:cNvPr id="10" name="타원 9"/>
              <p:cNvSpPr/>
              <p:nvPr/>
            </p:nvSpPr>
            <p:spPr>
              <a:xfrm>
                <a:off x="2787891" y="4385333"/>
                <a:ext cx="630298" cy="382240"/>
              </a:xfrm>
              <a:prstGeom prst="ellipse">
                <a:avLst/>
              </a:prstGeom>
              <a:solidFill>
                <a:schemeClr val="tx1">
                  <a:alpha val="12000"/>
                </a:schemeClr>
              </a:solidFill>
              <a:ln w="31750" cmpd="sng">
                <a:solidFill>
                  <a:srgbClr val="0430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7428148" y="4437112"/>
              <a:ext cx="3697992" cy="41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ko-KR" altLang="en-US" sz="16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부산 지역 내 공공자전거가 설치된 지역</a:t>
              </a:r>
              <a:endPara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0" y="4941168"/>
            <a:ext cx="12192000" cy="1368152"/>
          </a:xfrm>
          <a:prstGeom prst="rect">
            <a:avLst/>
          </a:prstGeom>
          <a:solidFill>
            <a:srgbClr val="04304B"/>
          </a:solidFill>
          <a:ln>
            <a:solidFill>
              <a:srgbClr val="04304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</a:pPr>
            <a:r>
              <a:rPr lang="ko-KR" altLang="en-US" sz="28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부산광역시</a:t>
            </a:r>
            <a:r>
              <a:rPr lang="ko-KR" altLang="en-US" sz="2400" dirty="0" smtClean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ko-KR" altLang="en-US" sz="240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대한민국 제 </a:t>
            </a:r>
            <a:r>
              <a:rPr lang="en-US" altLang="ko-KR" sz="240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40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수도로써 </a:t>
            </a:r>
            <a:endParaRPr lang="en-US" altLang="ko-KR" sz="2400" dirty="0" smtClean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>
              <a:lnSpc>
                <a:spcPct val="130000"/>
              </a:lnSpc>
            </a:pPr>
            <a:r>
              <a:rPr lang="ko-KR" altLang="en-US" sz="2400" dirty="0" smtClean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공공자전거 </a:t>
            </a:r>
            <a:r>
              <a:rPr lang="ko-KR" altLang="en-US" sz="240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제도 시행 시 </a:t>
            </a:r>
            <a:r>
              <a:rPr lang="ko-KR" alt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높은 만족도</a:t>
            </a:r>
            <a:r>
              <a:rPr lang="ko-KR" altLang="en-US" sz="240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얻을 수 있을 것</a:t>
            </a:r>
            <a:endParaRPr lang="en-US" altLang="ko-KR" sz="240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931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3931921" cy="633362"/>
          </a:xfrm>
          <a:prstGeom prst="rect">
            <a:avLst/>
          </a:prstGeom>
          <a:solidFill>
            <a:srgbClr val="04304B"/>
          </a:solidFill>
          <a:ln>
            <a:solidFill>
              <a:srgbClr val="043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1281" y="62765"/>
            <a:ext cx="375919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 | Introduction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023362" y="82737"/>
            <a:ext cx="808735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</a:pPr>
            <a:r>
              <a:rPr lang="ko-KR" altLang="en-US" dirty="0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선정 배경</a:t>
            </a:r>
            <a:endParaRPr lang="en-US" altLang="ko-KR" dirty="0">
              <a:solidFill>
                <a:srgbClr val="04304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5440" y="696126"/>
            <a:ext cx="11531600" cy="929473"/>
          </a:xfrm>
          <a:prstGeom prst="rect">
            <a:avLst/>
          </a:prstGeom>
          <a:solidFill>
            <a:srgbClr val="E6F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45440" y="835050"/>
            <a:ext cx="11531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공공자전거의 이용에 있어 제기된 불편 사항을 알아 본다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민원 접수 중 스테이션에 자전거가 부족하여 이용하지 못하는 의견을 확인할 수 있다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31921" y="0"/>
            <a:ext cx="8260079" cy="633362"/>
          </a:xfrm>
          <a:prstGeom prst="rect">
            <a:avLst/>
          </a:prstGeom>
          <a:noFill/>
          <a:ln w="12700">
            <a:solidFill>
              <a:srgbClr val="043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924992" y="1858853"/>
            <a:ext cx="1786632" cy="3531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제기된 불편 사항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711623" y="1711418"/>
            <a:ext cx="9165415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공공자전거 이용자가 스테이션에 도착했을 때 이용할 수 없는 문제</a:t>
            </a:r>
            <a:endParaRPr lang="ko-KR" altLang="en-US" sz="1600" dirty="0">
              <a:solidFill>
                <a:srgbClr val="0430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4" name="Picture 7" descr="C:\Users\데이터분석센터\Downloads\spinner-circ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0" y="1803564"/>
            <a:ext cx="463776" cy="46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/>
          <p:cNvGrpSpPr/>
          <p:nvPr/>
        </p:nvGrpSpPr>
        <p:grpSpPr>
          <a:xfrm>
            <a:off x="2351584" y="2348880"/>
            <a:ext cx="7488832" cy="2520279"/>
            <a:chOff x="1775520" y="2420888"/>
            <a:chExt cx="7488832" cy="2520279"/>
          </a:xfrm>
        </p:grpSpPr>
        <p:sp>
          <p:nvSpPr>
            <p:cNvPr id="21" name="TextBox 20"/>
            <p:cNvSpPr txBox="1"/>
            <p:nvPr/>
          </p:nvSpPr>
          <p:spPr>
            <a:xfrm>
              <a:off x="5357662" y="4528746"/>
              <a:ext cx="3697992" cy="41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r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ko-KR" altLang="en-US" sz="16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공공자전거의 시민의견 게시물</a:t>
              </a:r>
              <a:endPara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1775520" y="2420888"/>
              <a:ext cx="7488832" cy="2108348"/>
              <a:chOff x="647779" y="2420887"/>
              <a:chExt cx="9895074" cy="2785783"/>
            </a:xfrm>
          </p:grpSpPr>
          <p:sp>
            <p:nvSpPr>
              <p:cNvPr id="1032" name="모서리가 둥근 직사각형 1031"/>
              <p:cNvSpPr/>
              <p:nvPr/>
            </p:nvSpPr>
            <p:spPr>
              <a:xfrm>
                <a:off x="647779" y="2420887"/>
                <a:ext cx="9895074" cy="2785783"/>
              </a:xfrm>
              <a:prstGeom prst="roundRect">
                <a:avLst/>
              </a:prstGeom>
              <a:noFill/>
              <a:ln w="3175">
                <a:solidFill>
                  <a:srgbClr val="0430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5801677" y="2604145"/>
                <a:ext cx="4741039" cy="2004069"/>
                <a:chOff x="5801677" y="2604145"/>
                <a:chExt cx="4741039" cy="2004069"/>
              </a:xfrm>
            </p:grpSpPr>
            <p:pic>
              <p:nvPicPr>
                <p:cNvPr id="3074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9831" b="10847"/>
                <a:stretch/>
              </p:blipFill>
              <p:spPr bwMode="auto">
                <a:xfrm>
                  <a:off x="5801677" y="2604145"/>
                  <a:ext cx="4520565" cy="20040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2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9646" t="33818" r="1608" b="44531"/>
                <a:stretch/>
              </p:blipFill>
              <p:spPr bwMode="auto">
                <a:xfrm>
                  <a:off x="8616280" y="3364952"/>
                  <a:ext cx="1689094" cy="48668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3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075" t="66443" r="42911" b="23488"/>
                <a:stretch/>
              </p:blipFill>
              <p:spPr bwMode="auto">
                <a:xfrm>
                  <a:off x="8378938" y="4106001"/>
                  <a:ext cx="2163778" cy="22633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1" name="그룹 10"/>
              <p:cNvGrpSpPr/>
              <p:nvPr/>
            </p:nvGrpSpPr>
            <p:grpSpPr>
              <a:xfrm>
                <a:off x="906826" y="2564904"/>
                <a:ext cx="4541102" cy="2457450"/>
                <a:chOff x="5874792" y="4797152"/>
                <a:chExt cx="4541102" cy="2457450"/>
              </a:xfrm>
            </p:grpSpPr>
            <p:pic>
              <p:nvPicPr>
                <p:cNvPr id="3075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9813"/>
                <a:stretch/>
              </p:blipFill>
              <p:spPr bwMode="auto">
                <a:xfrm>
                  <a:off x="5874792" y="4797152"/>
                  <a:ext cx="4522193" cy="24574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6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8824" t="34499" r="1367" b="50000"/>
                <a:stretch/>
              </p:blipFill>
              <p:spPr bwMode="auto">
                <a:xfrm>
                  <a:off x="8630968" y="5704899"/>
                  <a:ext cx="1784926" cy="3809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7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300" t="9210" r="42262" b="76139"/>
                <a:stretch/>
              </p:blipFill>
              <p:spPr bwMode="auto">
                <a:xfrm>
                  <a:off x="6816080" y="5013176"/>
                  <a:ext cx="2922911" cy="3600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9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444" t="62367" r="37481" b="27611"/>
                <a:stretch/>
              </p:blipFill>
              <p:spPr bwMode="auto">
                <a:xfrm>
                  <a:off x="7056256" y="6309320"/>
                  <a:ext cx="3340729" cy="246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</p:grpSp>
      <p:sp>
        <p:nvSpPr>
          <p:cNvPr id="27" name="직사각형 26"/>
          <p:cNvSpPr/>
          <p:nvPr/>
        </p:nvSpPr>
        <p:spPr>
          <a:xfrm>
            <a:off x="0" y="4941168"/>
            <a:ext cx="12192000" cy="1368152"/>
          </a:xfrm>
          <a:prstGeom prst="rect">
            <a:avLst/>
          </a:prstGeom>
          <a:solidFill>
            <a:srgbClr val="04304B"/>
          </a:solidFill>
          <a:ln>
            <a:solidFill>
              <a:srgbClr val="04304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</a:pPr>
            <a:r>
              <a:rPr lang="ko-KR" altLang="en-US" sz="28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불편 사항을 </a:t>
            </a:r>
            <a:r>
              <a:rPr lang="ko-KR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해결</a:t>
            </a:r>
            <a:r>
              <a:rPr lang="ko-KR" altLang="en-US" sz="28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할 수 있는 방안은</a:t>
            </a:r>
            <a:r>
              <a:rPr lang="en-US" altLang="ko-KR" sz="28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3687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3931921" cy="633362"/>
          </a:xfrm>
          <a:prstGeom prst="rect">
            <a:avLst/>
          </a:prstGeom>
          <a:solidFill>
            <a:srgbClr val="04304B"/>
          </a:solidFill>
          <a:ln>
            <a:solidFill>
              <a:srgbClr val="043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1281" y="62765"/>
            <a:ext cx="375919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 | Introduction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023362" y="82737"/>
            <a:ext cx="808735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</a:pPr>
            <a:r>
              <a:rPr lang="ko-KR" altLang="en-US" dirty="0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선정 배경</a:t>
            </a:r>
            <a:endParaRPr lang="en-US" altLang="ko-KR" dirty="0">
              <a:solidFill>
                <a:srgbClr val="04304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5440" y="696126"/>
            <a:ext cx="11531600" cy="929473"/>
          </a:xfrm>
          <a:prstGeom prst="rect">
            <a:avLst/>
          </a:prstGeom>
          <a:solidFill>
            <a:srgbClr val="E6F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45440" y="835050"/>
            <a:ext cx="11531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앞서 제기한 불편 사항에 대한 관리자의 답변은 다음과 같다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이에 대한 원인은 자전거 쏠림 현상에 대한 선재적 대응 부족이라고 할 수 있으며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해결하기 위한 방안을 제시한다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31921" y="0"/>
            <a:ext cx="8260079" cy="633362"/>
          </a:xfrm>
          <a:prstGeom prst="rect">
            <a:avLst/>
          </a:prstGeom>
          <a:noFill/>
          <a:ln w="12700">
            <a:solidFill>
              <a:srgbClr val="043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924990" y="1858853"/>
            <a:ext cx="4378922" cy="3531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제기된 불만에 대한 답변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4" name="Picture 7" descr="C:\Users\데이터분석센터\Downloads\spinner-circ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0" y="1803564"/>
            <a:ext cx="463776" cy="46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1254123" y="5011523"/>
            <a:ext cx="9714234" cy="937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자전거 쏠림 현상을 해결하기 위해 </a:t>
            </a:r>
            <a:endParaRPr lang="en-US" altLang="ko-KR" sz="2000" dirty="0" smtClean="0">
              <a:solidFill>
                <a:srgbClr val="0430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000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스테이션별 수요에 맞는 </a:t>
            </a:r>
            <a:r>
              <a:rPr lang="ko-KR" altLang="en-US" sz="2400" dirty="0" smtClean="0">
                <a:solidFill>
                  <a:srgbClr val="04304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적절한 자전거 이동</a:t>
            </a:r>
            <a:r>
              <a:rPr lang="ko-KR" altLang="en-US" sz="2000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필요함</a:t>
            </a:r>
            <a:endParaRPr lang="en-US" altLang="ko-KR" sz="2000" dirty="0" smtClean="0">
              <a:solidFill>
                <a:srgbClr val="0430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455" y="2542620"/>
            <a:ext cx="6937091" cy="136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961616" y="4562756"/>
            <a:ext cx="3802858" cy="3531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 해결 방안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7" name="Picture 7" descr="C:\Users\데이터분석센터\Downloads\spinner-circ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66" y="4507467"/>
            <a:ext cx="463776" cy="46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모서리가 둥근 직사각형 44"/>
          <p:cNvSpPr/>
          <p:nvPr/>
        </p:nvSpPr>
        <p:spPr>
          <a:xfrm>
            <a:off x="2351584" y="2420889"/>
            <a:ext cx="7488832" cy="1610543"/>
          </a:xfrm>
          <a:prstGeom prst="roundRect">
            <a:avLst/>
          </a:prstGeom>
          <a:noFill/>
          <a:ln w="3175">
            <a:solidFill>
              <a:srgbClr val="043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5447928" y="4005064"/>
            <a:ext cx="4183790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공공자전거의 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시민의견 게시물의 관리자 답변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8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3931921" cy="633362"/>
          </a:xfrm>
          <a:prstGeom prst="rect">
            <a:avLst/>
          </a:prstGeom>
          <a:solidFill>
            <a:srgbClr val="04304B"/>
          </a:solidFill>
          <a:ln>
            <a:solidFill>
              <a:srgbClr val="043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1281" y="62765"/>
            <a:ext cx="375919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 | Introduction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023362" y="82737"/>
            <a:ext cx="808735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</a:pPr>
            <a:r>
              <a:rPr lang="ko-KR" altLang="en-US" dirty="0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선정 배경</a:t>
            </a:r>
            <a:endParaRPr lang="en-US" altLang="ko-KR" dirty="0">
              <a:solidFill>
                <a:srgbClr val="04304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5440" y="696126"/>
            <a:ext cx="11531600" cy="929473"/>
          </a:xfrm>
          <a:prstGeom prst="rect">
            <a:avLst/>
          </a:prstGeom>
          <a:solidFill>
            <a:srgbClr val="E6F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45440" y="835050"/>
            <a:ext cx="11531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적절한 자전거 이동을 위해 고려해야 할 것은 많은 사람들이 이용할 수 있도록 하는 것이다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따라서 각 스테이션의 수요에 맞게 자전거를 배치 및 이동 시키는 것이 중요하며 이를 추정하기 위하여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센싱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데이터를 이용하도록 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31921" y="0"/>
            <a:ext cx="8260079" cy="633362"/>
          </a:xfrm>
          <a:prstGeom prst="rect">
            <a:avLst/>
          </a:prstGeom>
          <a:noFill/>
          <a:ln w="12700">
            <a:solidFill>
              <a:srgbClr val="043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924990" y="1858853"/>
            <a:ext cx="4378922" cy="3531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스테이션별 적절한 자전거 이동이 필요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4" name="Picture 7" descr="C:\Users\데이터분석센터\Downloads\spinner-circ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0" y="1803564"/>
            <a:ext cx="463776" cy="46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2116255" y="2431664"/>
            <a:ext cx="7724161" cy="929473"/>
            <a:chOff x="1961344" y="2431664"/>
            <a:chExt cx="7724161" cy="929473"/>
          </a:xfrm>
        </p:grpSpPr>
        <p:sp>
          <p:nvSpPr>
            <p:cNvPr id="18" name="직사각형 17"/>
            <p:cNvSpPr/>
            <p:nvPr/>
          </p:nvSpPr>
          <p:spPr>
            <a:xfrm>
              <a:off x="1961344" y="2431664"/>
              <a:ext cx="7724161" cy="9294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218820" y="2450124"/>
              <a:ext cx="7209209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2000" dirty="0" smtClean="0">
                  <a:solidFill>
                    <a:srgbClr val="0430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사람들이 많이 이용할 수 있는 곳에 설치하는 것이 가장 중요한 만큼</a:t>
              </a:r>
              <a:endParaRPr lang="en-US" altLang="ko-KR" sz="2000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2000" dirty="0" smtClean="0">
                  <a:solidFill>
                    <a:srgbClr val="0430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스테이션 설치하는 데 가장 중요한 것은 </a:t>
              </a:r>
              <a:r>
                <a:rPr lang="ko-KR" altLang="en-US" sz="2000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유동인구</a:t>
              </a:r>
              <a:endParaRPr lang="en-US" altLang="ko-KR" sz="2000" dirty="0" smtClean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116255" y="3909921"/>
            <a:ext cx="7724161" cy="929473"/>
            <a:chOff x="551384" y="3909921"/>
            <a:chExt cx="7724161" cy="929473"/>
          </a:xfrm>
        </p:grpSpPr>
        <p:sp>
          <p:nvSpPr>
            <p:cNvPr id="25" name="직사각형 24"/>
            <p:cNvSpPr/>
            <p:nvPr/>
          </p:nvSpPr>
          <p:spPr>
            <a:xfrm>
              <a:off x="551384" y="3909921"/>
              <a:ext cx="7724161" cy="92947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079987" y="3928381"/>
              <a:ext cx="4666954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ko-KR" altLang="en-US" sz="2000" dirty="0">
                  <a:solidFill>
                    <a:srgbClr val="0430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하지만 유동인구 데이터의 특수성으로 인해 </a:t>
              </a:r>
              <a:endParaRPr lang="en-US" altLang="ko-KR" sz="2000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lvl="0" algn="ctr">
                <a:lnSpc>
                  <a:spcPct val="130000"/>
                </a:lnSpc>
              </a:pPr>
              <a:r>
                <a:rPr lang="ko-KR" altLang="en-US" sz="2000" dirty="0" smtClean="0">
                  <a:solidFill>
                    <a:srgbClr val="04304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유동인구를 </a:t>
              </a:r>
              <a:r>
                <a:rPr lang="ko-KR" altLang="en-US" sz="2000" dirty="0">
                  <a:solidFill>
                    <a:srgbClr val="04304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추정</a:t>
              </a:r>
              <a:r>
                <a:rPr lang="ko-KR" altLang="en-US" sz="2000" dirty="0">
                  <a:solidFill>
                    <a:srgbClr val="0430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할 데이터가 </a:t>
              </a:r>
              <a:r>
                <a:rPr lang="ko-KR" altLang="en-US" sz="2000" dirty="0" smtClean="0">
                  <a:solidFill>
                    <a:srgbClr val="0430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필요</a:t>
              </a:r>
              <a:endParaRPr lang="en-US" altLang="ko-KR" sz="2000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4" name="아래쪽 화살표 13"/>
          <p:cNvSpPr/>
          <p:nvPr/>
        </p:nvSpPr>
        <p:spPr>
          <a:xfrm>
            <a:off x="5231188" y="3492125"/>
            <a:ext cx="1494295" cy="286808"/>
          </a:xfrm>
          <a:prstGeom prst="downArrow">
            <a:avLst/>
          </a:prstGeom>
          <a:solidFill>
            <a:srgbClr val="0430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2116255" y="5388177"/>
            <a:ext cx="7724161" cy="929473"/>
            <a:chOff x="3401504" y="5388177"/>
            <a:chExt cx="7724161" cy="929473"/>
          </a:xfrm>
        </p:grpSpPr>
        <p:sp>
          <p:nvSpPr>
            <p:cNvPr id="23" name="직사각형 22"/>
            <p:cNvSpPr/>
            <p:nvPr/>
          </p:nvSpPr>
          <p:spPr>
            <a:xfrm>
              <a:off x="3401504" y="5388177"/>
              <a:ext cx="7724161" cy="92947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4831316" y="5652858"/>
              <a:ext cx="486453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dirty="0" smtClean="0">
                  <a:solidFill>
                    <a:srgbClr val="0430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유동인구 추정을 위하여 </a:t>
              </a:r>
              <a:r>
                <a:rPr lang="en-US" altLang="ko-KR" sz="2000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IOT </a:t>
              </a:r>
              <a:r>
                <a:rPr lang="ko-KR" altLang="en-US" sz="2000" dirty="0" err="1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센싱데이터</a:t>
              </a:r>
              <a:r>
                <a:rPr lang="ko-KR" altLang="en-US" sz="2000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이용</a:t>
              </a:r>
              <a:endParaRPr lang="ko-KR" altLang="en-US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7" name="아래쪽 화살표 16"/>
          <p:cNvSpPr/>
          <p:nvPr/>
        </p:nvSpPr>
        <p:spPr>
          <a:xfrm>
            <a:off x="5231188" y="4970382"/>
            <a:ext cx="1494295" cy="286808"/>
          </a:xfrm>
          <a:prstGeom prst="downArrow">
            <a:avLst/>
          </a:prstGeom>
          <a:solidFill>
            <a:srgbClr val="0430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09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0"/>
            <a:ext cx="3931921" cy="633362"/>
          </a:xfrm>
          <a:prstGeom prst="rect">
            <a:avLst/>
          </a:prstGeom>
          <a:solidFill>
            <a:srgbClr val="04304B"/>
          </a:solidFill>
          <a:ln>
            <a:solidFill>
              <a:srgbClr val="043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2BBB-BC90-4449-87AC-6E4BAEB8A97B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81281" y="62765"/>
            <a:ext cx="375919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 | Introduction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023362" y="82737"/>
            <a:ext cx="8087358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</a:pPr>
            <a:r>
              <a:rPr lang="ko-KR" altLang="en-US" dirty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및 분석 목표 설정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3931921" y="0"/>
            <a:ext cx="8260079" cy="633362"/>
          </a:xfrm>
          <a:prstGeom prst="rect">
            <a:avLst/>
          </a:prstGeom>
          <a:noFill/>
          <a:ln w="12700">
            <a:solidFill>
              <a:srgbClr val="043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345440" y="696126"/>
            <a:ext cx="11531600" cy="929473"/>
          </a:xfrm>
          <a:prstGeom prst="rect">
            <a:avLst/>
          </a:prstGeom>
          <a:solidFill>
            <a:srgbClr val="E6F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345440" y="835050"/>
            <a:ext cx="11531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주제와 관련하여 유동인구 및 통행량이 영향을 끼치는 대기 지표를 활용하고자 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이전 연구에 의해 </a:t>
            </a:r>
            <a:r>
              <a:rPr lang="en-US" altLang="ko-KR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CO, NO₂, VOCs, PM10, SO</a:t>
            </a:r>
            <a:r>
              <a:rPr lang="en-US" altLang="ko-KR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₂</a:t>
            </a:r>
            <a:r>
              <a:rPr lang="ko-KR" altLang="en-US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유동인구 및 통행량은 큰 영향을 끼친다고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알 수 있다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11424" y="1858853"/>
            <a:ext cx="4594944" cy="3531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유동인구 및 통행량이 영향을 주는 대기 지표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0" name="Picture 7" descr="C:\Users\데이터분석센터\Downloads\spinner-circ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0" y="1803564"/>
            <a:ext cx="463776" cy="46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-886" y="6422758"/>
            <a:ext cx="11593287" cy="4626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김영국</a:t>
            </a:r>
            <a:r>
              <a:rPr lang="en-US" altLang="ko-KR" sz="1200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(2017.6),”GIS </a:t>
            </a:r>
            <a:r>
              <a:rPr lang="ko-KR" altLang="en-US" sz="1200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응용 교통 및 토지이용자료를 기반으로 한 도시 대기오염 분석</a:t>
            </a:r>
            <a:r>
              <a:rPr lang="en-US" altLang="ko-KR" sz="1200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”, </a:t>
            </a:r>
            <a:r>
              <a:rPr lang="ko-KR" altLang="en-US" sz="1200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교통연구</a:t>
            </a:r>
            <a:r>
              <a:rPr lang="en-US" altLang="ko-KR" sz="1200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24(2), 67-81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홍재선</a:t>
            </a:r>
            <a:r>
              <a:rPr lang="en-US" altLang="ko-KR" sz="1200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200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김학열</a:t>
            </a:r>
            <a:r>
              <a:rPr lang="en-US" altLang="ko-KR" sz="1200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200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이승주</a:t>
            </a:r>
            <a:r>
              <a:rPr lang="en-US" altLang="ko-KR" sz="1200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(2007,9),”</a:t>
            </a:r>
            <a:r>
              <a:rPr lang="ko-KR" altLang="en-US" sz="1200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도시특성요소가 서울시 대기 중 이산화질소 오염에 미치는 영향</a:t>
            </a:r>
            <a:r>
              <a:rPr lang="en-US" altLang="ko-KR" sz="1200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”, </a:t>
            </a:r>
            <a:r>
              <a:rPr lang="ko-KR" altLang="en-US" sz="1200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서울도시연구 제</a:t>
            </a:r>
            <a:r>
              <a:rPr lang="en-US" altLang="ko-KR" sz="1200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sz="1200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권 제</a:t>
            </a:r>
            <a:r>
              <a:rPr lang="en-US" altLang="ko-KR" sz="1200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200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호</a:t>
            </a:r>
            <a:r>
              <a:rPr lang="en-US" altLang="ko-KR" sz="1200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117-130</a:t>
            </a:r>
          </a:p>
          <a:p>
            <a:endParaRPr lang="en-US" altLang="ko-KR" sz="1200" dirty="0" smtClean="0">
              <a:solidFill>
                <a:srgbClr val="0430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45441" y="4926176"/>
            <a:ext cx="9903906" cy="1167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altLang="ko-KR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[Ref.1]</a:t>
            </a:r>
            <a:r>
              <a:rPr lang="ko-KR" altLang="en-US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연구결과를 활용</a:t>
            </a:r>
            <a:r>
              <a:rPr lang="en-US" altLang="ko-KR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CO</a:t>
            </a:r>
            <a:r>
              <a:rPr lang="en-US" altLang="ko-KR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NO₂</a:t>
            </a:r>
            <a:r>
              <a:rPr lang="en-US" altLang="ko-KR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VOCs, PM10</a:t>
            </a:r>
            <a:r>
              <a:rPr lang="ko-KR" altLang="en-US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 자동차 통행량과 상관성이 있음</a:t>
            </a:r>
            <a:endParaRPr lang="en-US" altLang="ko-KR" dirty="0" smtClean="0">
              <a:solidFill>
                <a:srgbClr val="0430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altLang="ko-KR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[Ref.2]</a:t>
            </a:r>
            <a:r>
              <a:rPr lang="ko-KR" altLang="en-US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연구결과를 활용</a:t>
            </a:r>
            <a:r>
              <a:rPr lang="en-US" altLang="ko-KR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NO2</a:t>
            </a:r>
            <a:r>
              <a:rPr lang="ko-KR" altLang="en-US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와 유동인구</a:t>
            </a:r>
            <a:r>
              <a:rPr lang="ko-KR" altLang="en-US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양의 상관관계를 보임</a:t>
            </a:r>
            <a:endParaRPr lang="en-US" altLang="ko-KR" dirty="0" smtClean="0">
              <a:solidFill>
                <a:srgbClr val="0430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altLang="ko-KR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[Ref.3]</a:t>
            </a:r>
            <a:r>
              <a:rPr lang="ko-KR" altLang="en-US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연구결과를 활용</a:t>
            </a:r>
            <a:r>
              <a:rPr lang="en-US" altLang="ko-KR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도시 내 차량 통행으로 인해 </a:t>
            </a:r>
            <a:r>
              <a:rPr lang="en-US" altLang="ko-KR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SO₂</a:t>
            </a:r>
            <a:r>
              <a:rPr lang="ko-KR" altLang="en-US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의 농도가 집중</a:t>
            </a:r>
            <a:r>
              <a:rPr lang="ko-KR" altLang="en-US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되며 양의 상관관계를 보임</a:t>
            </a:r>
            <a:endParaRPr lang="en-US" altLang="ko-KR" dirty="0" smtClean="0">
              <a:solidFill>
                <a:srgbClr val="0430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123182" y="2445136"/>
            <a:ext cx="3460650" cy="2208000"/>
            <a:chOff x="755099" y="2276872"/>
            <a:chExt cx="3460650" cy="2208000"/>
          </a:xfrm>
        </p:grpSpPr>
        <p:grpSp>
          <p:nvGrpSpPr>
            <p:cNvPr id="7" name="그룹 6"/>
            <p:cNvGrpSpPr/>
            <p:nvPr/>
          </p:nvGrpSpPr>
          <p:grpSpPr>
            <a:xfrm>
              <a:off x="755099" y="2600908"/>
              <a:ext cx="3460650" cy="1883964"/>
              <a:chOff x="379830" y="2691709"/>
              <a:chExt cx="4211188" cy="2292554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9830" y="2691709"/>
                <a:ext cx="4211188" cy="2292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" name="모서리가 둥근 직사각형 4"/>
              <p:cNvSpPr/>
              <p:nvPr/>
            </p:nvSpPr>
            <p:spPr>
              <a:xfrm>
                <a:off x="1091519" y="3075749"/>
                <a:ext cx="2700225" cy="254205"/>
              </a:xfrm>
              <a:prstGeom prst="round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7" name="직사각형 46"/>
            <p:cNvSpPr/>
            <p:nvPr/>
          </p:nvSpPr>
          <p:spPr>
            <a:xfrm>
              <a:off x="1775520" y="2276872"/>
              <a:ext cx="1419808" cy="3240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rgbClr val="04304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[</a:t>
              </a:r>
              <a:r>
                <a:rPr lang="en-US" altLang="ko-KR" sz="1400" dirty="0" smtClean="0">
                  <a:solidFill>
                    <a:srgbClr val="04304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Ref. 1]</a:t>
              </a:r>
              <a:endParaRPr lang="ko-KR" altLang="en-US" sz="1400" dirty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889950" y="2445136"/>
            <a:ext cx="3144836" cy="1116329"/>
            <a:chOff x="4904263" y="2276872"/>
            <a:chExt cx="3144836" cy="1116329"/>
          </a:xfrm>
        </p:grpSpPr>
        <p:grpSp>
          <p:nvGrpSpPr>
            <p:cNvPr id="8" name="그룹 7"/>
            <p:cNvGrpSpPr/>
            <p:nvPr/>
          </p:nvGrpSpPr>
          <p:grpSpPr>
            <a:xfrm>
              <a:off x="4904263" y="2600908"/>
              <a:ext cx="3144836" cy="792293"/>
              <a:chOff x="4751364" y="2691709"/>
              <a:chExt cx="3635271" cy="915850"/>
            </a:xfrm>
          </p:grpSpPr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6156"/>
              <a:stretch/>
            </p:blipFill>
            <p:spPr bwMode="auto">
              <a:xfrm>
                <a:off x="4751364" y="2691709"/>
                <a:ext cx="3635271" cy="741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" name="Picture 3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5140"/>
              <a:stretch/>
            </p:blipFill>
            <p:spPr bwMode="auto">
              <a:xfrm>
                <a:off x="4751364" y="3456517"/>
                <a:ext cx="3635271" cy="1510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" name="직사각형 35"/>
              <p:cNvSpPr/>
              <p:nvPr/>
            </p:nvSpPr>
            <p:spPr>
              <a:xfrm>
                <a:off x="4858080" y="3202851"/>
                <a:ext cx="3421839" cy="22994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8" name="직사각형 47"/>
            <p:cNvSpPr/>
            <p:nvPr/>
          </p:nvSpPr>
          <p:spPr>
            <a:xfrm>
              <a:off x="5766777" y="2276872"/>
              <a:ext cx="1419808" cy="3240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rgbClr val="04304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[Ref. 2]</a:t>
              </a:r>
              <a:endParaRPr lang="ko-KR" altLang="en-US" sz="1400" dirty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8340905" y="2445136"/>
            <a:ext cx="2579631" cy="1997431"/>
            <a:chOff x="8881637" y="2276872"/>
            <a:chExt cx="2579631" cy="1997431"/>
          </a:xfrm>
        </p:grpSpPr>
        <p:sp>
          <p:nvSpPr>
            <p:cNvPr id="49" name="직사각형 48"/>
            <p:cNvSpPr/>
            <p:nvPr/>
          </p:nvSpPr>
          <p:spPr>
            <a:xfrm>
              <a:off x="9461548" y="2276872"/>
              <a:ext cx="1419808" cy="3240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rgbClr val="04304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[Ref. 3]</a:t>
              </a:r>
              <a:endParaRPr lang="ko-KR" altLang="en-US" sz="1400" dirty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8881637" y="2600908"/>
              <a:ext cx="2579631" cy="1673395"/>
              <a:chOff x="8566118" y="2691709"/>
              <a:chExt cx="3336891" cy="2164626"/>
            </a:xfrm>
          </p:grpSpPr>
          <p:pic>
            <p:nvPicPr>
              <p:cNvPr id="1028" name="Picture 4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66118" y="2691709"/>
                <a:ext cx="3336891" cy="21646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29" name="직선 연결선 28"/>
              <p:cNvCxnSpPr/>
              <p:nvPr/>
            </p:nvCxnSpPr>
            <p:spPr>
              <a:xfrm>
                <a:off x="9408369" y="3432792"/>
                <a:ext cx="2468672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>
              <a:xfrm>
                <a:off x="8566118" y="3700724"/>
                <a:ext cx="2468672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>
              <a:xfrm>
                <a:off x="9408368" y="4564820"/>
                <a:ext cx="1872208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4927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3931921" cy="633362"/>
          </a:xfrm>
          <a:prstGeom prst="rect">
            <a:avLst/>
          </a:prstGeom>
          <a:solidFill>
            <a:srgbClr val="04304B"/>
          </a:solidFill>
          <a:ln>
            <a:solidFill>
              <a:srgbClr val="043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1281" y="62765"/>
            <a:ext cx="375919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 | Introduction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023362" y="82737"/>
            <a:ext cx="8087358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</a:pPr>
            <a:r>
              <a:rPr lang="ko-KR" altLang="en-US" dirty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및 분석 목표 설정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45440" y="696126"/>
            <a:ext cx="11531600" cy="929473"/>
          </a:xfrm>
          <a:prstGeom prst="rect">
            <a:avLst/>
          </a:prstGeom>
          <a:solidFill>
            <a:srgbClr val="E6F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45440" y="835050"/>
            <a:ext cx="11531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실제 공공자전거의 운영은 자전거의 스테이션별 수요 예측을 하고 있다고 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하지만 수요 예측이 이용자들에게 제공되는 정보로는 체계적이라고 말할 수 없다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따라서 설명 가능한 수요 예측 방법으로써 이용자들의 불만을 해소할 필요가 있다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31921" y="0"/>
            <a:ext cx="8260079" cy="633362"/>
          </a:xfrm>
          <a:prstGeom prst="rect">
            <a:avLst/>
          </a:prstGeom>
          <a:noFill/>
          <a:ln w="12700">
            <a:solidFill>
              <a:srgbClr val="043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924992" y="1858853"/>
            <a:ext cx="1570608" cy="3531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수요 예측 방법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4" name="Picture 7" descr="C:\Users\데이터분석센터\Downloads\spinner-circ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0" y="1803564"/>
            <a:ext cx="463776" cy="46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아래쪽 화살표 100"/>
          <p:cNvSpPr/>
          <p:nvPr/>
        </p:nvSpPr>
        <p:spPr>
          <a:xfrm rot="16200000">
            <a:off x="2028120" y="5779700"/>
            <a:ext cx="900300" cy="447573"/>
          </a:xfrm>
          <a:prstGeom prst="downArrow">
            <a:avLst/>
          </a:prstGeom>
          <a:solidFill>
            <a:srgbClr val="0430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3403326" y="5517232"/>
            <a:ext cx="5438390" cy="972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2800" dirty="0">
                <a:solidFill>
                  <a:srgbClr val="04304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스테이션별 실시간 수요 예측이 가능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695400" y="2708920"/>
            <a:ext cx="3816424" cy="159934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007570" y="2837766"/>
            <a:ext cx="2837712" cy="1337095"/>
            <a:chOff x="809216" y="2636912"/>
            <a:chExt cx="2837712" cy="1337095"/>
          </a:xfrm>
        </p:grpSpPr>
        <p:grpSp>
          <p:nvGrpSpPr>
            <p:cNvPr id="1038" name="그룹 1037"/>
            <p:cNvGrpSpPr/>
            <p:nvPr/>
          </p:nvGrpSpPr>
          <p:grpSpPr>
            <a:xfrm>
              <a:off x="809216" y="2636912"/>
              <a:ext cx="2837712" cy="648072"/>
              <a:chOff x="809216" y="2751373"/>
              <a:chExt cx="2837712" cy="648072"/>
            </a:xfrm>
          </p:grpSpPr>
          <p:pic>
            <p:nvPicPr>
              <p:cNvPr id="1037" name="Picture 5" descr="C:\Users\데이터분석센터\Downloads\folder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9216" y="2780928"/>
                <a:ext cx="588962" cy="5889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5" name="직사각형 84"/>
              <p:cNvSpPr/>
              <p:nvPr/>
            </p:nvSpPr>
            <p:spPr>
              <a:xfrm>
                <a:off x="1636293" y="2751373"/>
                <a:ext cx="2010635" cy="6480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2000" dirty="0" smtClean="0">
                    <a:solidFill>
                      <a:srgbClr val="04304B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SENSING DATA</a:t>
                </a:r>
              </a:p>
            </p:txBody>
          </p:sp>
        </p:grpSp>
        <p:grpSp>
          <p:nvGrpSpPr>
            <p:cNvPr id="1039" name="그룹 1038"/>
            <p:cNvGrpSpPr/>
            <p:nvPr/>
          </p:nvGrpSpPr>
          <p:grpSpPr>
            <a:xfrm>
              <a:off x="809216" y="3325935"/>
              <a:ext cx="2837712" cy="648072"/>
              <a:chOff x="809216" y="4113646"/>
              <a:chExt cx="2837712" cy="648072"/>
            </a:xfrm>
          </p:grpSpPr>
          <p:pic>
            <p:nvPicPr>
              <p:cNvPr id="84" name="Picture 5" descr="C:\Users\데이터분석센터\Downloads\folder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9216" y="4143201"/>
                <a:ext cx="588962" cy="5889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6" name="직사각형 85"/>
              <p:cNvSpPr/>
              <p:nvPr/>
            </p:nvSpPr>
            <p:spPr>
              <a:xfrm>
                <a:off x="1636293" y="4113646"/>
                <a:ext cx="2010635" cy="6480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2000" dirty="0" smtClean="0">
                    <a:solidFill>
                      <a:srgbClr val="04304B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AMOUT OF USE</a:t>
                </a:r>
              </a:p>
            </p:txBody>
          </p:sp>
        </p:grpSp>
      </p:grpSp>
      <p:sp>
        <p:nvSpPr>
          <p:cNvPr id="25" name="직사각형 24"/>
          <p:cNvSpPr/>
          <p:nvPr/>
        </p:nvSpPr>
        <p:spPr>
          <a:xfrm>
            <a:off x="695400" y="2204864"/>
            <a:ext cx="1649270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 데이터</a:t>
            </a:r>
            <a:endParaRPr lang="en-US" altLang="ko-KR" dirty="0">
              <a:solidFill>
                <a:srgbClr val="0430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929612" y="2720699"/>
            <a:ext cx="6264696" cy="256755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288151" y="2857324"/>
            <a:ext cx="5547619" cy="2294309"/>
            <a:chOff x="5851922" y="2573773"/>
            <a:chExt cx="5547619" cy="2294309"/>
          </a:xfrm>
        </p:grpSpPr>
        <p:sp>
          <p:nvSpPr>
            <p:cNvPr id="76" name="직사각형 75"/>
            <p:cNvSpPr/>
            <p:nvPr/>
          </p:nvSpPr>
          <p:spPr>
            <a:xfrm>
              <a:off x="5851922" y="2573773"/>
              <a:ext cx="5547619" cy="12528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lnSpc>
                  <a:spcPct val="150000"/>
                </a:lnSpc>
                <a:buFont typeface="+mj-lt"/>
                <a:buAutoNum type="alphaUcPeriod"/>
              </a:pPr>
              <a:r>
                <a:rPr lang="ko-KR" altLang="en-US" sz="2000" dirty="0" err="1" smtClean="0">
                  <a:solidFill>
                    <a:srgbClr val="04304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센싱</a:t>
              </a:r>
              <a:r>
                <a:rPr lang="ko-KR" altLang="en-US" sz="2000" dirty="0" smtClean="0">
                  <a:solidFill>
                    <a:srgbClr val="04304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데이터 이용</a:t>
              </a:r>
              <a:endParaRPr lang="en-US" altLang="ko-KR" sz="2000" dirty="0" smtClean="0">
                <a:solidFill>
                  <a:srgbClr val="0430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dirty="0" err="1">
                  <a:solidFill>
                    <a:srgbClr val="0430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센싱</a:t>
              </a:r>
              <a:r>
                <a:rPr lang="ko-KR" altLang="en-US" dirty="0">
                  <a:solidFill>
                    <a:srgbClr val="0430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데이터의 </a:t>
              </a:r>
              <a:r>
                <a:rPr lang="ko-KR" altLang="en-US" dirty="0" smtClean="0">
                  <a:solidFill>
                    <a:srgbClr val="04304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패턴</a:t>
              </a:r>
              <a:r>
                <a:rPr lang="ko-KR" altLang="en-US" dirty="0" smtClean="0">
                  <a:solidFill>
                    <a:srgbClr val="0430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dirty="0">
                  <a:solidFill>
                    <a:srgbClr val="0430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확인</a:t>
              </a:r>
            </a:p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dirty="0">
                  <a:solidFill>
                    <a:srgbClr val="04304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공간 패턴 분석</a:t>
              </a:r>
              <a:r>
                <a:rPr lang="ko-KR" altLang="en-US" dirty="0">
                  <a:solidFill>
                    <a:srgbClr val="0430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을 통한 </a:t>
              </a:r>
              <a:r>
                <a:rPr lang="ko-KR" altLang="en-US" dirty="0" smtClean="0">
                  <a:solidFill>
                    <a:srgbClr val="0430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실제 </a:t>
              </a:r>
              <a:r>
                <a:rPr lang="ko-KR" altLang="en-US" dirty="0">
                  <a:solidFill>
                    <a:srgbClr val="0430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자전거 </a:t>
              </a:r>
              <a:r>
                <a:rPr lang="ko-KR" altLang="en-US" dirty="0" err="1">
                  <a:solidFill>
                    <a:srgbClr val="0430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이용량과의</a:t>
              </a:r>
              <a:r>
                <a:rPr lang="ko-KR" altLang="en-US" dirty="0">
                  <a:solidFill>
                    <a:srgbClr val="0430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dirty="0" smtClean="0">
                  <a:solidFill>
                    <a:srgbClr val="0430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상관성</a:t>
              </a:r>
              <a:endParaRPr lang="en-US" altLang="ko-KR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41" name="직사각형 1040"/>
            <p:cNvSpPr/>
            <p:nvPr/>
          </p:nvSpPr>
          <p:spPr>
            <a:xfrm>
              <a:off x="5851922" y="3898586"/>
              <a:ext cx="5459710" cy="9694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lvl="0" indent="-457200">
                <a:lnSpc>
                  <a:spcPct val="150000"/>
                </a:lnSpc>
                <a:buFont typeface="+mj-lt"/>
                <a:buAutoNum type="alphaUcPeriod" startAt="2"/>
              </a:pPr>
              <a:r>
                <a:rPr lang="ko-KR" altLang="en-US" sz="2000" dirty="0" smtClean="0">
                  <a:solidFill>
                    <a:srgbClr val="04304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자전거 </a:t>
              </a:r>
              <a:r>
                <a:rPr lang="ko-KR" altLang="en-US" sz="2000" dirty="0" err="1">
                  <a:solidFill>
                    <a:srgbClr val="04304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이용량</a:t>
              </a:r>
              <a:r>
                <a:rPr lang="ko-KR" altLang="en-US" sz="2000" dirty="0">
                  <a:solidFill>
                    <a:srgbClr val="04304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데이터 이용</a:t>
              </a:r>
            </a:p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dirty="0">
                  <a:solidFill>
                    <a:srgbClr val="0430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자전거 </a:t>
              </a:r>
              <a:r>
                <a:rPr lang="ko-KR" altLang="en-US" dirty="0" err="1">
                  <a:solidFill>
                    <a:srgbClr val="0430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이용량의</a:t>
              </a:r>
              <a:r>
                <a:rPr lang="ko-KR" altLang="en-US" dirty="0">
                  <a:solidFill>
                    <a:srgbClr val="0430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dirty="0" err="1">
                  <a:solidFill>
                    <a:srgbClr val="04304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시계열</a:t>
              </a:r>
              <a:r>
                <a:rPr lang="ko-KR" altLang="en-US" dirty="0">
                  <a:solidFill>
                    <a:srgbClr val="0430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분석으로써 </a:t>
              </a:r>
              <a:r>
                <a:rPr lang="ko-KR" altLang="en-US" dirty="0" smtClean="0">
                  <a:solidFill>
                    <a:srgbClr val="0430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기존의 </a:t>
              </a:r>
              <a:r>
                <a:rPr lang="ko-KR" altLang="en-US" dirty="0">
                  <a:solidFill>
                    <a:srgbClr val="04304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패턴 확인</a:t>
              </a:r>
              <a:endParaRPr lang="en-US" altLang="ko-KR" dirty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4929870" y="2216643"/>
            <a:ext cx="2205170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smtClean="0">
                <a:solidFill>
                  <a:srgbClr val="04304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이용 방법</a:t>
            </a:r>
            <a:endParaRPr lang="en-US" altLang="ko-KR" dirty="0">
              <a:solidFill>
                <a:srgbClr val="04304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232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2650</TotalTime>
  <Words>1925</Words>
  <Application>Microsoft Office PowerPoint</Application>
  <PresentationFormat>사용자 지정</PresentationFormat>
  <Paragraphs>343</Paragraphs>
  <Slides>26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데이터분석센터</cp:lastModifiedBy>
  <cp:revision>591</cp:revision>
  <dcterms:created xsi:type="dcterms:W3CDTF">2006-10-05T04:04:58Z</dcterms:created>
  <dcterms:modified xsi:type="dcterms:W3CDTF">2017-11-20T20:33:01Z</dcterms:modified>
</cp:coreProperties>
</file>